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9" r:id="rId3"/>
    <p:sldId id="257" r:id="rId4"/>
    <p:sldId id="288" r:id="rId5"/>
    <p:sldId id="263" r:id="rId6"/>
    <p:sldId id="299" r:id="rId7"/>
    <p:sldId id="293" r:id="rId8"/>
    <p:sldId id="294" r:id="rId9"/>
    <p:sldId id="261" r:id="rId10"/>
    <p:sldId id="264" r:id="rId11"/>
    <p:sldId id="262" r:id="rId12"/>
    <p:sldId id="267" r:id="rId13"/>
    <p:sldId id="296" r:id="rId14"/>
    <p:sldId id="266" r:id="rId15"/>
    <p:sldId id="297" r:id="rId16"/>
    <p:sldId id="268" r:id="rId17"/>
    <p:sldId id="260" r:id="rId18"/>
    <p:sldId id="269" r:id="rId19"/>
    <p:sldId id="270" r:id="rId20"/>
    <p:sldId id="271" r:id="rId21"/>
    <p:sldId id="272" r:id="rId22"/>
    <p:sldId id="274" r:id="rId23"/>
    <p:sldId id="284" r:id="rId24"/>
    <p:sldId id="298" r:id="rId25"/>
    <p:sldId id="276" r:id="rId26"/>
    <p:sldId id="295" r:id="rId27"/>
    <p:sldId id="292" r:id="rId28"/>
    <p:sldId id="275" r:id="rId29"/>
    <p:sldId id="278" r:id="rId30"/>
    <p:sldId id="279" r:id="rId31"/>
    <p:sldId id="280" r:id="rId32"/>
    <p:sldId id="281" r:id="rId33"/>
    <p:sldId id="277" r:id="rId34"/>
    <p:sldId id="290" r:id="rId35"/>
    <p:sldId id="286" r:id="rId36"/>
    <p:sldId id="291" r:id="rId37"/>
    <p:sldId id="285" r:id="rId38"/>
    <p:sldId id="273" r:id="rId39"/>
    <p:sldId id="287" r:id="rId40"/>
    <p:sldId id="258" r:id="rId41"/>
    <p:sldId id="282" r:id="rId42"/>
    <p:sldId id="300" r:id="rId43"/>
    <p:sldId id="301"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Sab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85731" autoAdjust="0"/>
  </p:normalViewPr>
  <p:slideViewPr>
    <p:cSldViewPr snapToGrid="0">
      <p:cViewPr varScale="1">
        <p:scale>
          <a:sx n="95" d="100"/>
          <a:sy n="95" d="100"/>
        </p:scale>
        <p:origin x="47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Colocalization</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2"/>
          <c:spPr>
            <a:ln w="19050" cap="rnd">
              <a:solidFill>
                <a:schemeClr val="accent3"/>
              </a:solidFill>
              <a:round/>
            </a:ln>
            <a:effectLst/>
          </c:spPr>
          <c:marker>
            <c:symbol val="none"/>
          </c:marker>
          <c:xVal>
            <c:numRef>
              <c:f>Sheet1!$D$3:$D$15</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Sheet1!$E$3:$E$17</c:f>
              <c:numCache>
                <c:formatCode>General</c:formatCode>
                <c:ptCount val="15"/>
                <c:pt idx="0">
                  <c:v>1.3805000000000001</c:v>
                </c:pt>
                <c:pt idx="1">
                  <c:v>2.349899999999999</c:v>
                </c:pt>
                <c:pt idx="2">
                  <c:v>3.3193000000000001</c:v>
                </c:pt>
                <c:pt idx="3">
                  <c:v>4.2887000000000004</c:v>
                </c:pt>
                <c:pt idx="4">
                  <c:v>5.2581000000000007</c:v>
                </c:pt>
                <c:pt idx="5">
                  <c:v>6.2274999999999991</c:v>
                </c:pt>
                <c:pt idx="6">
                  <c:v>7.1968999999999994</c:v>
                </c:pt>
                <c:pt idx="7">
                  <c:v>8.1663000000000014</c:v>
                </c:pt>
                <c:pt idx="8">
                  <c:v>9.1357000000000035</c:v>
                </c:pt>
                <c:pt idx="9">
                  <c:v>10.1051</c:v>
                </c:pt>
                <c:pt idx="10">
                  <c:v>11.0745</c:v>
                </c:pt>
                <c:pt idx="11">
                  <c:v>12.043900000000001</c:v>
                </c:pt>
                <c:pt idx="12">
                  <c:v>13.013299999999999</c:v>
                </c:pt>
                <c:pt idx="13">
                  <c:v>13.982699999999999</c:v>
                </c:pt>
                <c:pt idx="14">
                  <c:v>14.9521</c:v>
                </c:pt>
              </c:numCache>
            </c:numRef>
          </c:yVal>
          <c:smooth val="1"/>
        </c:ser>
        <c:dLbls>
          <c:showLegendKey val="0"/>
          <c:showVal val="0"/>
          <c:showCatName val="0"/>
          <c:showSerName val="0"/>
          <c:showPercent val="0"/>
          <c:showBubbleSize val="0"/>
        </c:dLbls>
        <c:axId val="227714688"/>
        <c:axId val="227715080"/>
      </c:scatterChart>
      <c:scatterChart>
        <c:scatterStyle val="lineMarker"/>
        <c:varyColors val="0"/>
        <c:ser>
          <c:idx val="0"/>
          <c:order val="0"/>
          <c:tx>
            <c:v>Allele D</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Sheet1!$B$3:$B$12</c:f>
              <c:numCache>
                <c:formatCode>General</c:formatCode>
                <c:ptCount val="10"/>
                <c:pt idx="0">
                  <c:v>1</c:v>
                </c:pt>
                <c:pt idx="1">
                  <c:v>2</c:v>
                </c:pt>
                <c:pt idx="2">
                  <c:v>1</c:v>
                </c:pt>
                <c:pt idx="3">
                  <c:v>2</c:v>
                </c:pt>
                <c:pt idx="4">
                  <c:v>3</c:v>
                </c:pt>
                <c:pt idx="5">
                  <c:v>3</c:v>
                </c:pt>
                <c:pt idx="6">
                  <c:v>2</c:v>
                </c:pt>
                <c:pt idx="7">
                  <c:v>1</c:v>
                </c:pt>
                <c:pt idx="8">
                  <c:v>2</c:v>
                </c:pt>
                <c:pt idx="9">
                  <c:v>2</c:v>
                </c:pt>
              </c:numCache>
            </c:numRef>
          </c:xVal>
          <c:yVal>
            <c:numRef>
              <c:f>Sheet1!$C$3:$C$12</c:f>
              <c:numCache>
                <c:formatCode>General</c:formatCode>
                <c:ptCount val="10"/>
                <c:pt idx="0">
                  <c:v>2</c:v>
                </c:pt>
                <c:pt idx="1">
                  <c:v>1</c:v>
                </c:pt>
                <c:pt idx="2">
                  <c:v>3</c:v>
                </c:pt>
                <c:pt idx="3">
                  <c:v>2</c:v>
                </c:pt>
                <c:pt idx="4">
                  <c:v>2</c:v>
                </c:pt>
                <c:pt idx="5">
                  <c:v>3</c:v>
                </c:pt>
                <c:pt idx="6">
                  <c:v>3</c:v>
                </c:pt>
                <c:pt idx="7">
                  <c:v>3</c:v>
                </c:pt>
                <c:pt idx="8">
                  <c:v>1</c:v>
                </c:pt>
                <c:pt idx="9">
                  <c:v>3</c:v>
                </c:pt>
              </c:numCache>
            </c:numRef>
          </c:yVal>
          <c:smooth val="0"/>
        </c:ser>
        <c:ser>
          <c:idx val="1"/>
          <c:order val="1"/>
          <c:tx>
            <c:v>Allele 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Sheet1!$B$13:$B$22</c:f>
              <c:numCache>
                <c:formatCode>General</c:formatCode>
                <c:ptCount val="10"/>
                <c:pt idx="0">
                  <c:v>11</c:v>
                </c:pt>
                <c:pt idx="1">
                  <c:v>12</c:v>
                </c:pt>
                <c:pt idx="2">
                  <c:v>11</c:v>
                </c:pt>
                <c:pt idx="3">
                  <c:v>12</c:v>
                </c:pt>
                <c:pt idx="4">
                  <c:v>13</c:v>
                </c:pt>
                <c:pt idx="5">
                  <c:v>13</c:v>
                </c:pt>
                <c:pt idx="6">
                  <c:v>12</c:v>
                </c:pt>
                <c:pt idx="7">
                  <c:v>11</c:v>
                </c:pt>
                <c:pt idx="8">
                  <c:v>12</c:v>
                </c:pt>
                <c:pt idx="9">
                  <c:v>12</c:v>
                </c:pt>
              </c:numCache>
            </c:numRef>
          </c:xVal>
          <c:yVal>
            <c:numRef>
              <c:f>Sheet1!$C$13:$C$22</c:f>
              <c:numCache>
                <c:formatCode>General</c:formatCode>
                <c:ptCount val="10"/>
                <c:pt idx="0">
                  <c:v>12</c:v>
                </c:pt>
                <c:pt idx="1">
                  <c:v>11</c:v>
                </c:pt>
                <c:pt idx="2">
                  <c:v>13</c:v>
                </c:pt>
                <c:pt idx="3">
                  <c:v>12</c:v>
                </c:pt>
                <c:pt idx="4">
                  <c:v>12</c:v>
                </c:pt>
                <c:pt idx="5">
                  <c:v>13</c:v>
                </c:pt>
                <c:pt idx="6">
                  <c:v>13</c:v>
                </c:pt>
                <c:pt idx="7">
                  <c:v>13</c:v>
                </c:pt>
                <c:pt idx="8">
                  <c:v>11</c:v>
                </c:pt>
                <c:pt idx="9">
                  <c:v>13</c:v>
                </c:pt>
              </c:numCache>
            </c:numRef>
          </c:yVal>
          <c:smooth val="0"/>
        </c:ser>
        <c:dLbls>
          <c:showLegendKey val="0"/>
          <c:showVal val="0"/>
          <c:showCatName val="0"/>
          <c:showSerName val="0"/>
          <c:showPercent val="0"/>
          <c:showBubbleSize val="0"/>
        </c:dLbls>
        <c:axId val="227714688"/>
        <c:axId val="227715080"/>
      </c:scatterChart>
      <c:valAx>
        <c:axId val="227714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a:t>
                </a:r>
                <a:r>
                  <a:rPr lang="en-US" baseline="0"/>
                  <a:t> A</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5080"/>
        <c:crosses val="autoZero"/>
        <c:crossBetween val="midCat"/>
      </c:valAx>
      <c:valAx>
        <c:axId val="227715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B</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4688"/>
        <c:crosses val="autoZero"/>
        <c:crossBetween val="midCat"/>
      </c:valAx>
      <c:spPr>
        <a:noFill/>
        <a:ln>
          <a:noFill/>
        </a:ln>
        <a:effectLst/>
      </c:spPr>
    </c:plotArea>
    <c:legend>
      <c:legendPos val="r"/>
      <c:legendEntry>
        <c:idx val="0"/>
        <c:delete val="1"/>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Functionally Related</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2"/>
          <c:spPr>
            <a:ln w="19050" cap="rnd">
              <a:solidFill>
                <a:schemeClr val="accent3"/>
              </a:solidFill>
              <a:round/>
            </a:ln>
            <a:effectLst/>
          </c:spPr>
          <c:marker>
            <c:symbol val="none"/>
          </c:marker>
          <c:xVal>
            <c:numRef>
              <c:f>Sheet1!$H$3:$H$17</c:f>
              <c:numCache>
                <c:formatCode>General</c:formatCode>
                <c:ptCount val="15"/>
                <c:pt idx="0">
                  <c:v>1</c:v>
                </c:pt>
                <c:pt idx="1">
                  <c:v>2</c:v>
                </c:pt>
                <c:pt idx="2">
                  <c:v>3</c:v>
                </c:pt>
                <c:pt idx="3">
                  <c:v>4</c:v>
                </c:pt>
                <c:pt idx="4">
                  <c:v>5</c:v>
                </c:pt>
                <c:pt idx="5">
                  <c:v>6</c:v>
                </c:pt>
                <c:pt idx="6">
                  <c:v>7</c:v>
                </c:pt>
                <c:pt idx="7">
                  <c:v>8</c:v>
                </c:pt>
                <c:pt idx="8">
                  <c:v>9</c:v>
                </c:pt>
                <c:pt idx="9">
                  <c:v>10</c:v>
                </c:pt>
              </c:numCache>
            </c:numRef>
          </c:xVal>
          <c:yVal>
            <c:numRef>
              <c:f>Sheet1!$I$3:$I$17</c:f>
              <c:numCache>
                <c:formatCode>General</c:formatCode>
                <c:ptCount val="15"/>
                <c:pt idx="0">
                  <c:v>1.8109</c:v>
                </c:pt>
                <c:pt idx="1">
                  <c:v>2.7551000000000001</c:v>
                </c:pt>
                <c:pt idx="2">
                  <c:v>3.6993</c:v>
                </c:pt>
                <c:pt idx="3">
                  <c:v>4.6434999999999986</c:v>
                </c:pt>
                <c:pt idx="4">
                  <c:v>5.5876999999999999</c:v>
                </c:pt>
                <c:pt idx="5">
                  <c:v>6.5319000000000003</c:v>
                </c:pt>
                <c:pt idx="6">
                  <c:v>7.4760999999999997</c:v>
                </c:pt>
                <c:pt idx="7">
                  <c:v>8.420300000000001</c:v>
                </c:pt>
                <c:pt idx="8">
                  <c:v>9.3645000000000032</c:v>
                </c:pt>
                <c:pt idx="9">
                  <c:v>10.3087</c:v>
                </c:pt>
              </c:numCache>
            </c:numRef>
          </c:yVal>
          <c:smooth val="1"/>
        </c:ser>
        <c:dLbls>
          <c:showLegendKey val="0"/>
          <c:showVal val="0"/>
          <c:showCatName val="0"/>
          <c:showSerName val="0"/>
          <c:showPercent val="0"/>
          <c:showBubbleSize val="0"/>
        </c:dLbls>
        <c:axId val="227715864"/>
        <c:axId val="227716256"/>
      </c:scatterChart>
      <c:scatterChart>
        <c:scatterStyle val="lineMarker"/>
        <c:varyColors val="0"/>
        <c:ser>
          <c:idx val="0"/>
          <c:order val="0"/>
          <c:tx>
            <c:v>Allele D</c:v>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Sheet1!$F$3:$F$12</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Sheet1!$G$3:$G$12</c:f>
              <c:numCache>
                <c:formatCode>General</c:formatCode>
                <c:ptCount val="10"/>
                <c:pt idx="0">
                  <c:v>2</c:v>
                </c:pt>
                <c:pt idx="1">
                  <c:v>1</c:v>
                </c:pt>
                <c:pt idx="2">
                  <c:v>4</c:v>
                </c:pt>
                <c:pt idx="3">
                  <c:v>5</c:v>
                </c:pt>
                <c:pt idx="4">
                  <c:v>8</c:v>
                </c:pt>
                <c:pt idx="5">
                  <c:v>7</c:v>
                </c:pt>
                <c:pt idx="6">
                  <c:v>8</c:v>
                </c:pt>
                <c:pt idx="7">
                  <c:v>8</c:v>
                </c:pt>
                <c:pt idx="8">
                  <c:v>10</c:v>
                </c:pt>
                <c:pt idx="9">
                  <c:v>9</c:v>
                </c:pt>
              </c:numCache>
            </c:numRef>
          </c:yVal>
          <c:smooth val="0"/>
        </c:ser>
        <c:ser>
          <c:idx val="1"/>
          <c:order val="1"/>
          <c:tx>
            <c:v>Allele B</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Sheet1!$F$13:$F$22</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Sheet1!$G$13:$G$22</c:f>
              <c:numCache>
                <c:formatCode>General</c:formatCode>
                <c:ptCount val="10"/>
                <c:pt idx="0">
                  <c:v>3</c:v>
                </c:pt>
                <c:pt idx="1">
                  <c:v>2</c:v>
                </c:pt>
                <c:pt idx="2">
                  <c:v>3</c:v>
                </c:pt>
                <c:pt idx="3">
                  <c:v>4</c:v>
                </c:pt>
                <c:pt idx="4">
                  <c:v>4</c:v>
                </c:pt>
                <c:pt idx="5">
                  <c:v>8</c:v>
                </c:pt>
                <c:pt idx="6">
                  <c:v>6</c:v>
                </c:pt>
                <c:pt idx="7">
                  <c:v>7</c:v>
                </c:pt>
                <c:pt idx="8">
                  <c:v>9</c:v>
                </c:pt>
                <c:pt idx="9">
                  <c:v>11</c:v>
                </c:pt>
              </c:numCache>
            </c:numRef>
          </c:yVal>
          <c:smooth val="0"/>
        </c:ser>
        <c:dLbls>
          <c:showLegendKey val="0"/>
          <c:showVal val="0"/>
          <c:showCatName val="0"/>
          <c:showSerName val="0"/>
          <c:showPercent val="0"/>
          <c:showBubbleSize val="0"/>
        </c:dLbls>
        <c:axId val="227715864"/>
        <c:axId val="227716256"/>
      </c:scatterChart>
      <c:valAx>
        <c:axId val="227715864"/>
        <c:scaling>
          <c:orientation val="minMax"/>
        </c:scaling>
        <c:delete val="0"/>
        <c:axPos val="b"/>
        <c:majorGridlines>
          <c:spPr>
            <a:ln w="9525" cap="flat" cmpd="sng" algn="ctr">
              <a:noFill/>
              <a:round/>
            </a:ln>
            <a:effectLst/>
          </c:spPr>
        </c:majorGridlines>
        <c:minorGridlines>
          <c:spPr>
            <a:ln w="9525" cap="flat" cmpd="sng" algn="ctr">
              <a:no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a:t>
                </a:r>
                <a:r>
                  <a:rPr lang="en-US" baseline="0"/>
                  <a:t> A</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6256"/>
        <c:crosses val="autoZero"/>
        <c:crossBetween val="midCat"/>
      </c:valAx>
      <c:valAx>
        <c:axId val="2277162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Gene B</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7715864"/>
        <c:crosses val="autoZero"/>
        <c:crossBetween val="midCat"/>
      </c:valAx>
      <c:spPr>
        <a:noFill/>
        <a:ln>
          <a:noFill/>
        </a:ln>
        <a:effectLst/>
      </c:spPr>
    </c:plotArea>
    <c:legend>
      <c:legendPos val="r"/>
      <c:legendEntry>
        <c:idx val="0"/>
        <c:delete val="1"/>
      </c:legendEntry>
      <c:legendEntry>
        <c:idx val="3"/>
        <c:delete val="1"/>
      </c:legendEntry>
      <c:legendEntry>
        <c:idx val="4"/>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16-02-11T13:42:57.192" idx="1">
    <p:pos x="5164" y="1171"/>
    <p:text>I would say 'underpinnings of alcohol preference' rather than 'for alcoholism'.  
Stick with alcohol preference to not get into an unnecessary debate about face validity of phenotypes.</p:tex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0C17D-C04E-43D3-887B-A4C07CE30988}" type="doc">
      <dgm:prSet loTypeId="urn:microsoft.com/office/officeart/2005/8/layout/chevron1" loCatId="process" qsTypeId="urn:microsoft.com/office/officeart/2005/8/quickstyle/simple1" qsCatId="simple" csTypeId="urn:microsoft.com/office/officeart/2005/8/colors/colorful1" csCatId="colorful" phldr="1"/>
      <dgm:spPr/>
    </dgm:pt>
    <dgm:pt modelId="{ED9FB57B-A3BA-444F-8758-BE5A8DD3F6A1}">
      <dgm:prSet phldrT="[Text]" custT="1"/>
      <dgm:spPr/>
      <dgm:t>
        <a:bodyPr/>
        <a:lstStyle/>
        <a:p>
          <a:r>
            <a:rPr lang="en-US" sz="1600" b="1" dirty="0" smtClean="0">
              <a:effectLst>
                <a:outerShdw blurRad="38100" dist="38100" dir="2700000" algn="tl">
                  <a:srgbClr val="000000">
                    <a:alpha val="43137"/>
                  </a:srgbClr>
                </a:outerShdw>
              </a:effectLst>
            </a:rPr>
            <a:t>Step 1: Correlation Matrix</a:t>
          </a:r>
          <a:endParaRPr lang="en-US" sz="16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a:p>
      </dgm:t>
    </dgm:pt>
    <dgm:pt modelId="{F64C65A7-D62D-487D-AD92-96A151E781A6}" type="sibTrans" cxnId="{F0D82C34-92AB-4037-9E37-B49EF68575BA}">
      <dgm:prSet/>
      <dgm:spPr/>
      <dgm:t>
        <a:bodyPr/>
        <a:lstStyle/>
        <a:p>
          <a:endParaRPr lang="en-US"/>
        </a:p>
      </dgm:t>
    </dgm:pt>
    <dgm:pt modelId="{8CF68403-955A-4E98-97A4-B9A6554A9ECC}">
      <dgm:prSet phldrT="[Text]" custT="1"/>
      <dgm:spPr/>
      <dgm:t>
        <a:bodyPr/>
        <a:lstStyle/>
        <a:p>
          <a:r>
            <a:rPr lang="en-US" sz="1600" b="1" dirty="0" smtClean="0">
              <a:effectLst>
                <a:outerShdw blurRad="38100" dist="38100" dir="2700000" algn="tl">
                  <a:srgbClr val="000000">
                    <a:alpha val="43137"/>
                  </a:srgbClr>
                </a:outerShdw>
              </a:effectLst>
            </a:rPr>
            <a:t>Step 2: Adjacency Matrix</a:t>
          </a:r>
          <a:endParaRPr lang="en-US" sz="16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a:p>
      </dgm:t>
    </dgm:pt>
    <dgm:pt modelId="{987B3F89-487F-43FF-BDBE-F0C4974B6E1C}" type="sibTrans" cxnId="{663E8362-8DFA-44AF-B43A-7DB8AEA968E4}">
      <dgm:prSet/>
      <dgm:spPr/>
      <dgm:t>
        <a:bodyPr/>
        <a:lstStyle/>
        <a:p>
          <a:endParaRPr lang="en-US"/>
        </a:p>
      </dgm:t>
    </dgm:pt>
    <dgm:pt modelId="{633876A4-3BC8-4FBD-A1E9-F4F6D29E33D2}">
      <dgm:prSet phldrT="[Text]" custT="1"/>
      <dgm:spPr/>
      <dgm:t>
        <a:bodyPr/>
        <a:lstStyle/>
        <a:p>
          <a:r>
            <a:rPr lang="en-US" sz="1600" b="1" dirty="0" smtClean="0">
              <a:effectLst>
                <a:outerShdw blurRad="38100" dist="38100" dir="2700000" algn="tl">
                  <a:srgbClr val="000000">
                    <a:alpha val="43137"/>
                  </a:srgbClr>
                </a:outerShdw>
              </a:effectLst>
            </a:rPr>
            <a:t>Step 3: Topological Overlap Matrix</a:t>
          </a:r>
          <a:endParaRPr lang="en-US" sz="1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a:p>
      </dgm:t>
    </dgm:pt>
    <dgm:pt modelId="{9312DC42-601E-4827-9781-CAC89B98AC0D}" type="sibTrans" cxnId="{122836E0-7BE4-4F8D-8C9F-D16222CF6600}">
      <dgm:prSet/>
      <dgm:spPr/>
      <dgm:t>
        <a:bodyPr/>
        <a:lstStyle/>
        <a:p>
          <a:endParaRPr lang="en-US"/>
        </a:p>
      </dgm:t>
    </dgm:pt>
    <dgm:pt modelId="{FFD7B555-6287-4C70-B499-3ABCFCA4C2F2}">
      <dgm:prSet phldrT="[Text]" custT="1"/>
      <dgm:spPr/>
      <dgm:t>
        <a:bodyPr/>
        <a:lstStyle/>
        <a:p>
          <a:r>
            <a:rPr lang="en-US" sz="1600" b="1" dirty="0" smtClean="0">
              <a:effectLst>
                <a:outerShdw blurRad="38100" dist="38100" dir="2700000" algn="tl">
                  <a:srgbClr val="000000">
                    <a:alpha val="43137"/>
                  </a:srgbClr>
                </a:outerShdw>
              </a:effectLst>
            </a:rPr>
            <a:t>Step 4: </a:t>
          </a:r>
        </a:p>
        <a:p>
          <a:r>
            <a:rPr lang="en-US" sz="1600" b="1" dirty="0" smtClean="0">
              <a:effectLst>
                <a:outerShdw blurRad="38100" dist="38100" dir="2700000" algn="tl">
                  <a:srgbClr val="000000">
                    <a:alpha val="43137"/>
                  </a:srgbClr>
                </a:outerShdw>
              </a:effectLst>
            </a:rPr>
            <a:t>Tree Cutting</a:t>
          </a:r>
          <a:endParaRPr lang="en-US" sz="1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a:p>
      </dgm:t>
    </dgm:pt>
    <dgm:pt modelId="{3B83F450-3064-4E8C-9F14-3AB0BB0CA4DC}" type="sibTrans" cxnId="{42B039F4-2E7C-45AA-9991-1B091F165ECF}">
      <dgm:prSet/>
      <dgm:spPr/>
      <dgm:t>
        <a:bodyPr/>
        <a:lstStyle/>
        <a:p>
          <a:endParaRPr lang="en-US"/>
        </a:p>
      </dgm:t>
    </dgm:pt>
    <dgm:pt modelId="{DA45D673-4397-4848-9DAA-56578373DC16}">
      <dgm:prSet phldrT="[Text]" custT="1"/>
      <dgm:spPr/>
      <dgm:t>
        <a:bodyPr/>
        <a:lstStyle/>
        <a:p>
          <a:r>
            <a:rPr lang="en-US" sz="1600" b="1" dirty="0" smtClean="0">
              <a:effectLst>
                <a:outerShdw blurRad="38100" dist="38100" dir="2700000" algn="tl">
                  <a:srgbClr val="000000">
                    <a:alpha val="43137"/>
                  </a:srgbClr>
                </a:outerShdw>
              </a:effectLst>
            </a:rPr>
            <a:t>Step 5: Summarize &amp; Characterize Modules</a:t>
          </a:r>
          <a:endParaRPr lang="en-US" sz="1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a:p>
      </dgm:t>
    </dgm:pt>
    <dgm:pt modelId="{4C9A4E06-7472-4487-94A3-29846C74C368}" type="sibTrans" cxnId="{5426A950-74C0-42C1-8BAB-C2CDEF16E11A}">
      <dgm:prSet/>
      <dgm:spPr/>
      <dgm:t>
        <a:bodyPr/>
        <a:lstStyle/>
        <a:p>
          <a:endParaRPr lang="en-US"/>
        </a:p>
      </dgm:t>
    </dgm:pt>
    <dgm:pt modelId="{B1CBF7E2-F209-49A9-A63D-DA9C9FC61E2A}" type="pres">
      <dgm:prSet presAssocID="{6E10C17D-C04E-43D3-887B-A4C07CE30988}" presName="Name0" presStyleCnt="0">
        <dgm:presLayoutVars>
          <dgm:dir/>
          <dgm:animLvl val="lvl"/>
          <dgm:resizeHandles val="exact"/>
        </dgm:presLayoutVars>
      </dgm:prSet>
      <dgm:spPr/>
    </dgm:pt>
    <dgm:pt modelId="{23F65FDB-9F83-4F1F-BE72-554C3A9CFF07}" type="pres">
      <dgm:prSet presAssocID="{ED9FB57B-A3BA-444F-8758-BE5A8DD3F6A1}" presName="parTxOnly" presStyleLbl="node1" presStyleIdx="0" presStyleCnt="5">
        <dgm:presLayoutVars>
          <dgm:chMax val="0"/>
          <dgm:chPref val="0"/>
          <dgm:bulletEnabled val="1"/>
        </dgm:presLayoutVars>
      </dgm:prSet>
      <dgm:spPr/>
      <dgm:t>
        <a:bodyPr/>
        <a:lstStyle/>
        <a:p>
          <a:endParaRPr lang="en-US"/>
        </a:p>
      </dgm:t>
    </dgm:pt>
    <dgm:pt modelId="{3FE96DE3-05B0-439C-A95B-8F23A8F5EE93}" type="pres">
      <dgm:prSet presAssocID="{F64C65A7-D62D-487D-AD92-96A151E781A6}" presName="parTxOnlySpace" presStyleCnt="0"/>
      <dgm:spPr/>
    </dgm:pt>
    <dgm:pt modelId="{93F79284-6BDF-4247-9CDA-369967EAB389}" type="pres">
      <dgm:prSet presAssocID="{8CF68403-955A-4E98-97A4-B9A6554A9ECC}" presName="parTxOnly" presStyleLbl="node1" presStyleIdx="1" presStyleCnt="5">
        <dgm:presLayoutVars>
          <dgm:chMax val="0"/>
          <dgm:chPref val="0"/>
          <dgm:bulletEnabled val="1"/>
        </dgm:presLayoutVars>
      </dgm:prSet>
      <dgm:spPr/>
      <dgm:t>
        <a:bodyPr/>
        <a:lstStyle/>
        <a:p>
          <a:endParaRPr lang="en-US"/>
        </a:p>
      </dgm:t>
    </dgm:pt>
    <dgm:pt modelId="{19E9772F-2C75-4D30-9567-7D2A4B57CD75}" type="pres">
      <dgm:prSet presAssocID="{987B3F89-487F-43FF-BDBE-F0C4974B6E1C}" presName="parTxOnlySpace" presStyleCnt="0"/>
      <dgm:spPr/>
    </dgm:pt>
    <dgm:pt modelId="{2F51148C-5A20-46B6-B5CF-FEC7BB7E2E67}" type="pres">
      <dgm:prSet presAssocID="{633876A4-3BC8-4FBD-A1E9-F4F6D29E33D2}" presName="parTxOnly" presStyleLbl="node1" presStyleIdx="2" presStyleCnt="5">
        <dgm:presLayoutVars>
          <dgm:chMax val="0"/>
          <dgm:chPref val="0"/>
          <dgm:bulletEnabled val="1"/>
        </dgm:presLayoutVars>
      </dgm:prSet>
      <dgm:spPr/>
      <dgm:t>
        <a:bodyPr/>
        <a:lstStyle/>
        <a:p>
          <a:endParaRPr lang="en-US"/>
        </a:p>
      </dgm:t>
    </dgm:pt>
    <dgm:pt modelId="{7B120CD9-D327-4B7F-A550-D4D6AE7E9B9F}" type="pres">
      <dgm:prSet presAssocID="{9312DC42-601E-4827-9781-CAC89B98AC0D}" presName="parTxOnlySpace" presStyleCnt="0"/>
      <dgm:spPr/>
    </dgm:pt>
    <dgm:pt modelId="{78EBC0C5-904F-48C7-8CEF-8AFEDDDD5431}" type="pres">
      <dgm:prSet presAssocID="{FFD7B555-6287-4C70-B499-3ABCFCA4C2F2}" presName="parTxOnly" presStyleLbl="node1" presStyleIdx="3" presStyleCnt="5">
        <dgm:presLayoutVars>
          <dgm:chMax val="0"/>
          <dgm:chPref val="0"/>
          <dgm:bulletEnabled val="1"/>
        </dgm:presLayoutVars>
      </dgm:prSet>
      <dgm:spPr/>
      <dgm:t>
        <a:bodyPr/>
        <a:lstStyle/>
        <a:p>
          <a:endParaRPr lang="en-US"/>
        </a:p>
      </dgm:t>
    </dgm:pt>
    <dgm:pt modelId="{EEB445CC-2364-409E-B0B2-B315001AECF2}" type="pres">
      <dgm:prSet presAssocID="{3B83F450-3064-4E8C-9F14-3AB0BB0CA4DC}" presName="parTxOnlySpace" presStyleCnt="0"/>
      <dgm:spPr/>
    </dgm:pt>
    <dgm:pt modelId="{C46DCF3B-4FD8-4316-824B-1B804DCD265F}" type="pres">
      <dgm:prSet presAssocID="{DA45D673-4397-4848-9DAA-56578373DC16}" presName="parTxOnly" presStyleLbl="node1" presStyleIdx="4" presStyleCnt="5">
        <dgm:presLayoutVars>
          <dgm:chMax val="0"/>
          <dgm:chPref val="0"/>
          <dgm:bulletEnabled val="1"/>
        </dgm:presLayoutVars>
      </dgm:prSet>
      <dgm:spPr/>
      <dgm:t>
        <a:bodyPr/>
        <a:lstStyle/>
        <a:p>
          <a:endParaRPr lang="en-US"/>
        </a:p>
      </dgm:t>
    </dgm:pt>
  </dgm:ptLst>
  <dgm:cxnLst>
    <dgm:cxn modelId="{122836E0-7BE4-4F8D-8C9F-D16222CF6600}" srcId="{6E10C17D-C04E-43D3-887B-A4C07CE30988}" destId="{633876A4-3BC8-4FBD-A1E9-F4F6D29E33D2}" srcOrd="2" destOrd="0" parTransId="{CD8CD28C-61D3-4D1F-A731-1AD318E55BB7}" sibTransId="{9312DC42-601E-4827-9781-CAC89B98AC0D}"/>
    <dgm:cxn modelId="{42B039F4-2E7C-45AA-9991-1B091F165ECF}" srcId="{6E10C17D-C04E-43D3-887B-A4C07CE30988}" destId="{FFD7B555-6287-4C70-B499-3ABCFCA4C2F2}" srcOrd="3" destOrd="0" parTransId="{00AFB1BE-4EA4-4655-A930-B07245249F2A}" sibTransId="{3B83F450-3064-4E8C-9F14-3AB0BB0CA4DC}"/>
    <dgm:cxn modelId="{0B790383-B70B-469F-B33D-33B93D049517}" type="presOf" srcId="{6E10C17D-C04E-43D3-887B-A4C07CE30988}" destId="{B1CBF7E2-F209-49A9-A63D-DA9C9FC61E2A}" srcOrd="0" destOrd="0" presId="urn:microsoft.com/office/officeart/2005/8/layout/chevron1"/>
    <dgm:cxn modelId="{EC1E7F33-BF22-4FC3-9C6D-E7A125C80330}" type="presOf" srcId="{ED9FB57B-A3BA-444F-8758-BE5A8DD3F6A1}" destId="{23F65FDB-9F83-4F1F-BE72-554C3A9CFF07}" srcOrd="0" destOrd="0" presId="urn:microsoft.com/office/officeart/2005/8/layout/chevron1"/>
    <dgm:cxn modelId="{9659DD65-326D-49DF-A540-3CAA3CA7CA9E}" type="presOf" srcId="{DA45D673-4397-4848-9DAA-56578373DC16}" destId="{C46DCF3B-4FD8-4316-824B-1B804DCD265F}" srcOrd="0" destOrd="0" presId="urn:microsoft.com/office/officeart/2005/8/layout/chevron1"/>
    <dgm:cxn modelId="{36927F79-8638-4904-8357-B572AFD2DBCA}" type="presOf" srcId="{8CF68403-955A-4E98-97A4-B9A6554A9ECC}" destId="{93F79284-6BDF-4247-9CDA-369967EAB389}" srcOrd="0" destOrd="0" presId="urn:microsoft.com/office/officeart/2005/8/layout/chevron1"/>
    <dgm:cxn modelId="{F0D82C34-92AB-4037-9E37-B49EF68575BA}" srcId="{6E10C17D-C04E-43D3-887B-A4C07CE30988}" destId="{ED9FB57B-A3BA-444F-8758-BE5A8DD3F6A1}" srcOrd="0" destOrd="0" parTransId="{4D2A1A3B-042C-4172-BA5B-59D5F6638380}" sibTransId="{F64C65A7-D62D-487D-AD92-96A151E781A6}"/>
    <dgm:cxn modelId="{C519AF63-6934-4FB1-B708-846F4B32EF43}" type="presOf" srcId="{FFD7B555-6287-4C70-B499-3ABCFCA4C2F2}" destId="{78EBC0C5-904F-48C7-8CEF-8AFEDDDD5431}" srcOrd="0" destOrd="0" presId="urn:microsoft.com/office/officeart/2005/8/layout/chevron1"/>
    <dgm:cxn modelId="{5426A950-74C0-42C1-8BAB-C2CDEF16E11A}" srcId="{6E10C17D-C04E-43D3-887B-A4C07CE30988}" destId="{DA45D673-4397-4848-9DAA-56578373DC16}" srcOrd="4" destOrd="0" parTransId="{BA47E42D-7A80-4396-8E9D-DCE2098C927D}" sibTransId="{4C9A4E06-7472-4487-94A3-29846C74C368}"/>
    <dgm:cxn modelId="{DC0C4EE8-12F6-4DC7-BF57-432A5DEC021C}" type="presOf" srcId="{633876A4-3BC8-4FBD-A1E9-F4F6D29E33D2}" destId="{2F51148C-5A20-46B6-B5CF-FEC7BB7E2E67}" srcOrd="0" destOrd="0" presId="urn:microsoft.com/office/officeart/2005/8/layout/chevron1"/>
    <dgm:cxn modelId="{663E8362-8DFA-44AF-B43A-7DB8AEA968E4}" srcId="{6E10C17D-C04E-43D3-887B-A4C07CE30988}" destId="{8CF68403-955A-4E98-97A4-B9A6554A9ECC}" srcOrd="1" destOrd="0" parTransId="{0C0642EF-D03C-4169-9C47-900B7F07C5B6}" sibTransId="{987B3F89-487F-43FF-BDBE-F0C4974B6E1C}"/>
    <dgm:cxn modelId="{69BE9AED-BCA6-40A8-B5B2-E1424A958AB5}" type="presParOf" srcId="{B1CBF7E2-F209-49A9-A63D-DA9C9FC61E2A}" destId="{23F65FDB-9F83-4F1F-BE72-554C3A9CFF07}" srcOrd="0" destOrd="0" presId="urn:microsoft.com/office/officeart/2005/8/layout/chevron1"/>
    <dgm:cxn modelId="{A5FC33AF-2DD8-4312-8CA6-1401149A89F7}" type="presParOf" srcId="{B1CBF7E2-F209-49A9-A63D-DA9C9FC61E2A}" destId="{3FE96DE3-05B0-439C-A95B-8F23A8F5EE93}" srcOrd="1" destOrd="0" presId="urn:microsoft.com/office/officeart/2005/8/layout/chevron1"/>
    <dgm:cxn modelId="{A13CFC2E-A8E5-4892-9108-80E09B7965B4}" type="presParOf" srcId="{B1CBF7E2-F209-49A9-A63D-DA9C9FC61E2A}" destId="{93F79284-6BDF-4247-9CDA-369967EAB389}" srcOrd="2" destOrd="0" presId="urn:microsoft.com/office/officeart/2005/8/layout/chevron1"/>
    <dgm:cxn modelId="{D0363590-33F5-45DA-AD6B-CD5221CDD3C2}" type="presParOf" srcId="{B1CBF7E2-F209-49A9-A63D-DA9C9FC61E2A}" destId="{19E9772F-2C75-4D30-9567-7D2A4B57CD75}" srcOrd="3" destOrd="0" presId="urn:microsoft.com/office/officeart/2005/8/layout/chevron1"/>
    <dgm:cxn modelId="{4C902281-20F5-4BD5-9462-8B3BDC2F22FC}" type="presParOf" srcId="{B1CBF7E2-F209-49A9-A63D-DA9C9FC61E2A}" destId="{2F51148C-5A20-46B6-B5CF-FEC7BB7E2E67}" srcOrd="4" destOrd="0" presId="urn:microsoft.com/office/officeart/2005/8/layout/chevron1"/>
    <dgm:cxn modelId="{7781C318-FED6-469A-9495-6E539D09424B}" type="presParOf" srcId="{B1CBF7E2-F209-49A9-A63D-DA9C9FC61E2A}" destId="{7B120CD9-D327-4B7F-A550-D4D6AE7E9B9F}" srcOrd="5" destOrd="0" presId="urn:microsoft.com/office/officeart/2005/8/layout/chevron1"/>
    <dgm:cxn modelId="{4C5FDAA4-BA71-4391-99DF-22B7246F5154}" type="presParOf" srcId="{B1CBF7E2-F209-49A9-A63D-DA9C9FC61E2A}" destId="{78EBC0C5-904F-48C7-8CEF-8AFEDDDD5431}" srcOrd="6" destOrd="0" presId="urn:microsoft.com/office/officeart/2005/8/layout/chevron1"/>
    <dgm:cxn modelId="{3F6013CE-C731-4633-BF49-3E7E71DD6AB2}" type="presParOf" srcId="{B1CBF7E2-F209-49A9-A63D-DA9C9FC61E2A}" destId="{EEB445CC-2364-409E-B0B2-B315001AECF2}" srcOrd="7" destOrd="0" presId="urn:microsoft.com/office/officeart/2005/8/layout/chevron1"/>
    <dgm:cxn modelId="{7629DFE1-2C11-42FB-B1F8-E606EB258EA9}" type="presParOf" srcId="{B1CBF7E2-F209-49A9-A63D-DA9C9FC61E2A}" destId="{C46DCF3B-4FD8-4316-824B-1B804DCD265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E10C17D-C04E-43D3-887B-A4C07CE30988}" type="doc">
      <dgm:prSet loTypeId="urn:microsoft.com/office/officeart/2005/8/layout/chevron1" loCatId="process" qsTypeId="urn:microsoft.com/office/officeart/2005/8/quickstyle/simple1" qsCatId="simple" csTypeId="urn:microsoft.com/office/officeart/2005/8/colors/colorful1" csCatId="colorful" phldr="1"/>
      <dgm:spPr/>
    </dgm:pt>
    <dgm:pt modelId="{ED9FB57B-A3BA-444F-8758-BE5A8DD3F6A1}">
      <dgm:prSet phldrT="[Text]" custT="1"/>
      <dgm:spPr/>
      <dgm:t>
        <a:bodyPr/>
        <a:lstStyle/>
        <a:p>
          <a:r>
            <a:rPr lang="en-US" sz="2800" b="1" dirty="0" smtClean="0">
              <a:effectLst>
                <a:outerShdw blurRad="38100" dist="38100" dir="2700000" algn="tl">
                  <a:srgbClr val="000000">
                    <a:alpha val="43137"/>
                  </a:srgbClr>
                </a:outerShdw>
              </a:effectLst>
            </a:rPr>
            <a:t>Step 1: Correlation Matrix</a:t>
          </a:r>
          <a:endParaRPr lang="en-US" sz="28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a:p>
      </dgm:t>
    </dgm:pt>
    <dgm:pt modelId="{F64C65A7-D62D-487D-AD92-96A151E781A6}" type="sibTrans" cxnId="{F0D82C34-92AB-4037-9E37-B49EF68575BA}">
      <dgm:prSet/>
      <dgm:spPr/>
      <dgm:t>
        <a:bodyPr/>
        <a:lstStyle/>
        <a:p>
          <a:endParaRPr lang="en-US"/>
        </a:p>
      </dgm:t>
    </dgm:pt>
    <dgm:pt modelId="{8CF68403-955A-4E98-97A4-B9A6554A9ECC}">
      <dgm:prSet phldrT="[Text]" custT="1"/>
      <dgm:spPr/>
      <dgm:t>
        <a:bodyPr/>
        <a:lstStyle/>
        <a:p>
          <a:r>
            <a:rPr lang="en-US" sz="2800" b="1" dirty="0" smtClean="0">
              <a:effectLst>
                <a:outerShdw blurRad="38100" dist="38100" dir="2700000" algn="tl">
                  <a:srgbClr val="000000">
                    <a:alpha val="43137"/>
                  </a:srgbClr>
                </a:outerShdw>
              </a:effectLst>
            </a:rPr>
            <a:t>Step 2: </a:t>
          </a:r>
        </a:p>
        <a:p>
          <a:r>
            <a:rPr lang="en-US" sz="2800" b="1" dirty="0" smtClean="0">
              <a:effectLst>
                <a:outerShdw blurRad="38100" dist="38100" dir="2700000" algn="tl">
                  <a:srgbClr val="000000">
                    <a:alpha val="43137"/>
                  </a:srgbClr>
                </a:outerShdw>
              </a:effectLst>
            </a:rPr>
            <a:t>Adjacency Matrix</a:t>
          </a:r>
          <a:endParaRPr lang="en-US" sz="28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a:p>
      </dgm:t>
    </dgm:pt>
    <dgm:pt modelId="{987B3F89-487F-43FF-BDBE-F0C4974B6E1C}" type="sibTrans" cxnId="{663E8362-8DFA-44AF-B43A-7DB8AEA968E4}">
      <dgm:prSet/>
      <dgm:spPr/>
      <dgm:t>
        <a:bodyPr/>
        <a:lstStyle/>
        <a:p>
          <a:endParaRPr lang="en-US"/>
        </a:p>
      </dgm:t>
    </dgm:pt>
    <dgm:pt modelId="{633876A4-3BC8-4FBD-A1E9-F4F6D29E33D2}">
      <dgm:prSet phldrT="[Text]" custT="1"/>
      <dgm:spPr/>
      <dgm:t>
        <a:bodyPr/>
        <a:lstStyle/>
        <a:p>
          <a:endParaRPr lang="en-US" sz="1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a:p>
      </dgm:t>
    </dgm:pt>
    <dgm:pt modelId="{9312DC42-601E-4827-9781-CAC89B98AC0D}" type="sibTrans" cxnId="{122836E0-7BE4-4F8D-8C9F-D16222CF6600}">
      <dgm:prSet/>
      <dgm:spPr/>
      <dgm:t>
        <a:bodyPr/>
        <a:lstStyle/>
        <a:p>
          <a:endParaRPr lang="en-US"/>
        </a:p>
      </dgm:t>
    </dgm:pt>
    <dgm:pt modelId="{FFD7B555-6287-4C70-B499-3ABCFCA4C2F2}">
      <dgm:prSet phldrT="[Text]" custT="1"/>
      <dgm:spPr/>
      <dgm:t>
        <a:bodyPr/>
        <a:lstStyle/>
        <a:p>
          <a:endParaRPr lang="en-US" sz="1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a:p>
      </dgm:t>
    </dgm:pt>
    <dgm:pt modelId="{3B83F450-3064-4E8C-9F14-3AB0BB0CA4DC}" type="sibTrans" cxnId="{42B039F4-2E7C-45AA-9991-1B091F165ECF}">
      <dgm:prSet/>
      <dgm:spPr/>
      <dgm:t>
        <a:bodyPr/>
        <a:lstStyle/>
        <a:p>
          <a:endParaRPr lang="en-US"/>
        </a:p>
      </dgm:t>
    </dgm:pt>
    <dgm:pt modelId="{DA45D673-4397-4848-9DAA-56578373DC16}">
      <dgm:prSet phldrT="[Text]" custT="1"/>
      <dgm:spPr/>
      <dgm:t>
        <a:bodyPr/>
        <a:lstStyle/>
        <a:p>
          <a:endParaRPr lang="en-US" sz="1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a:p>
      </dgm:t>
    </dgm:pt>
    <dgm:pt modelId="{4C9A4E06-7472-4487-94A3-29846C74C368}" type="sibTrans" cxnId="{5426A950-74C0-42C1-8BAB-C2CDEF16E11A}">
      <dgm:prSet/>
      <dgm:spPr/>
      <dgm:t>
        <a:bodyPr/>
        <a:lstStyle/>
        <a:p>
          <a:endParaRPr lang="en-US"/>
        </a:p>
      </dgm:t>
    </dgm:pt>
    <dgm:pt modelId="{B1CBF7E2-F209-49A9-A63D-DA9C9FC61E2A}" type="pres">
      <dgm:prSet presAssocID="{6E10C17D-C04E-43D3-887B-A4C07CE30988}" presName="Name0" presStyleCnt="0">
        <dgm:presLayoutVars>
          <dgm:dir/>
          <dgm:animLvl val="lvl"/>
          <dgm:resizeHandles val="exact"/>
        </dgm:presLayoutVars>
      </dgm:prSet>
      <dgm:spPr/>
    </dgm:pt>
    <dgm:pt modelId="{23F65FDB-9F83-4F1F-BE72-554C3A9CFF07}" type="pres">
      <dgm:prSet presAssocID="{ED9FB57B-A3BA-444F-8758-BE5A8DD3F6A1}" presName="parTxOnly" presStyleLbl="node1" presStyleIdx="0" presStyleCnt="5" custScaleX="543476" custScaleY="539924">
        <dgm:presLayoutVars>
          <dgm:chMax val="0"/>
          <dgm:chPref val="0"/>
          <dgm:bulletEnabled val="1"/>
        </dgm:presLayoutVars>
      </dgm:prSet>
      <dgm:spPr/>
      <dgm:t>
        <a:bodyPr/>
        <a:lstStyle/>
        <a:p>
          <a:endParaRPr lang="en-US"/>
        </a:p>
      </dgm:t>
    </dgm:pt>
    <dgm:pt modelId="{3FE96DE3-05B0-439C-A95B-8F23A8F5EE93}" type="pres">
      <dgm:prSet presAssocID="{F64C65A7-D62D-487D-AD92-96A151E781A6}" presName="parTxOnlySpace" presStyleCnt="0"/>
      <dgm:spPr/>
    </dgm:pt>
    <dgm:pt modelId="{93F79284-6BDF-4247-9CDA-369967EAB389}" type="pres">
      <dgm:prSet presAssocID="{8CF68403-955A-4E98-97A4-B9A6554A9ECC}" presName="parTxOnly" presStyleLbl="node1" presStyleIdx="1" presStyleCnt="5" custScaleX="543476" custScaleY="543476">
        <dgm:presLayoutVars>
          <dgm:chMax val="0"/>
          <dgm:chPref val="0"/>
          <dgm:bulletEnabled val="1"/>
        </dgm:presLayoutVars>
      </dgm:prSet>
      <dgm:spPr/>
      <dgm:t>
        <a:bodyPr/>
        <a:lstStyle/>
        <a:p>
          <a:endParaRPr lang="en-US"/>
        </a:p>
      </dgm:t>
    </dgm:pt>
    <dgm:pt modelId="{19E9772F-2C75-4D30-9567-7D2A4B57CD75}" type="pres">
      <dgm:prSet presAssocID="{987B3F89-487F-43FF-BDBE-F0C4974B6E1C}" presName="parTxOnlySpace" presStyleCnt="0"/>
      <dgm:spPr/>
    </dgm:pt>
    <dgm:pt modelId="{2F51148C-5A20-46B6-B5CF-FEC7BB7E2E67}" type="pres">
      <dgm:prSet presAssocID="{633876A4-3BC8-4FBD-A1E9-F4F6D29E33D2}" presName="parTxOnly" presStyleLbl="node1" presStyleIdx="2" presStyleCnt="5">
        <dgm:presLayoutVars>
          <dgm:chMax val="0"/>
          <dgm:chPref val="0"/>
          <dgm:bulletEnabled val="1"/>
        </dgm:presLayoutVars>
      </dgm:prSet>
      <dgm:spPr/>
      <dgm:t>
        <a:bodyPr/>
        <a:lstStyle/>
        <a:p>
          <a:endParaRPr lang="en-US"/>
        </a:p>
      </dgm:t>
    </dgm:pt>
    <dgm:pt modelId="{7B120CD9-D327-4B7F-A550-D4D6AE7E9B9F}" type="pres">
      <dgm:prSet presAssocID="{9312DC42-601E-4827-9781-CAC89B98AC0D}" presName="parTxOnlySpace" presStyleCnt="0"/>
      <dgm:spPr/>
    </dgm:pt>
    <dgm:pt modelId="{78EBC0C5-904F-48C7-8CEF-8AFEDDDD5431}" type="pres">
      <dgm:prSet presAssocID="{FFD7B555-6287-4C70-B499-3ABCFCA4C2F2}" presName="parTxOnly" presStyleLbl="node1" presStyleIdx="3" presStyleCnt="5">
        <dgm:presLayoutVars>
          <dgm:chMax val="0"/>
          <dgm:chPref val="0"/>
          <dgm:bulletEnabled val="1"/>
        </dgm:presLayoutVars>
      </dgm:prSet>
      <dgm:spPr/>
      <dgm:t>
        <a:bodyPr/>
        <a:lstStyle/>
        <a:p>
          <a:endParaRPr lang="en-US"/>
        </a:p>
      </dgm:t>
    </dgm:pt>
    <dgm:pt modelId="{EEB445CC-2364-409E-B0B2-B315001AECF2}" type="pres">
      <dgm:prSet presAssocID="{3B83F450-3064-4E8C-9F14-3AB0BB0CA4DC}" presName="parTxOnlySpace" presStyleCnt="0"/>
      <dgm:spPr/>
    </dgm:pt>
    <dgm:pt modelId="{C46DCF3B-4FD8-4316-824B-1B804DCD265F}" type="pres">
      <dgm:prSet presAssocID="{DA45D673-4397-4848-9DAA-56578373DC16}" presName="parTxOnly" presStyleLbl="node1" presStyleIdx="4" presStyleCnt="5">
        <dgm:presLayoutVars>
          <dgm:chMax val="0"/>
          <dgm:chPref val="0"/>
          <dgm:bulletEnabled val="1"/>
        </dgm:presLayoutVars>
      </dgm:prSet>
      <dgm:spPr/>
      <dgm:t>
        <a:bodyPr/>
        <a:lstStyle/>
        <a:p>
          <a:endParaRPr lang="en-US"/>
        </a:p>
      </dgm:t>
    </dgm:pt>
  </dgm:ptLst>
  <dgm:cxnLst>
    <dgm:cxn modelId="{122836E0-7BE4-4F8D-8C9F-D16222CF6600}" srcId="{6E10C17D-C04E-43D3-887B-A4C07CE30988}" destId="{633876A4-3BC8-4FBD-A1E9-F4F6D29E33D2}" srcOrd="2" destOrd="0" parTransId="{CD8CD28C-61D3-4D1F-A731-1AD318E55BB7}" sibTransId="{9312DC42-601E-4827-9781-CAC89B98AC0D}"/>
    <dgm:cxn modelId="{42B039F4-2E7C-45AA-9991-1B091F165ECF}" srcId="{6E10C17D-C04E-43D3-887B-A4C07CE30988}" destId="{FFD7B555-6287-4C70-B499-3ABCFCA4C2F2}" srcOrd="3" destOrd="0" parTransId="{00AFB1BE-4EA4-4655-A930-B07245249F2A}" sibTransId="{3B83F450-3064-4E8C-9F14-3AB0BB0CA4DC}"/>
    <dgm:cxn modelId="{A00A3BFE-9E15-439C-B11B-2263F2AE7DE6}" type="presOf" srcId="{8CF68403-955A-4E98-97A4-B9A6554A9ECC}" destId="{93F79284-6BDF-4247-9CDA-369967EAB389}" srcOrd="0" destOrd="0" presId="urn:microsoft.com/office/officeart/2005/8/layout/chevron1"/>
    <dgm:cxn modelId="{A79D5A89-387E-4F5B-9C58-43E39B065AE6}" type="presOf" srcId="{ED9FB57B-A3BA-444F-8758-BE5A8DD3F6A1}" destId="{23F65FDB-9F83-4F1F-BE72-554C3A9CFF07}" srcOrd="0" destOrd="0" presId="urn:microsoft.com/office/officeart/2005/8/layout/chevron1"/>
    <dgm:cxn modelId="{89F8EB7E-2549-483D-B2F9-C8AD321B5500}" type="presOf" srcId="{FFD7B555-6287-4C70-B499-3ABCFCA4C2F2}" destId="{78EBC0C5-904F-48C7-8CEF-8AFEDDDD5431}" srcOrd="0" destOrd="0" presId="urn:microsoft.com/office/officeart/2005/8/layout/chevron1"/>
    <dgm:cxn modelId="{F0D82C34-92AB-4037-9E37-B49EF68575BA}" srcId="{6E10C17D-C04E-43D3-887B-A4C07CE30988}" destId="{ED9FB57B-A3BA-444F-8758-BE5A8DD3F6A1}" srcOrd="0" destOrd="0" parTransId="{4D2A1A3B-042C-4172-BA5B-59D5F6638380}" sibTransId="{F64C65A7-D62D-487D-AD92-96A151E781A6}"/>
    <dgm:cxn modelId="{F64F0B6F-8357-4D3E-85C7-F8B775BEBBD4}" type="presOf" srcId="{DA45D673-4397-4848-9DAA-56578373DC16}" destId="{C46DCF3B-4FD8-4316-824B-1B804DCD265F}" srcOrd="0" destOrd="0" presId="urn:microsoft.com/office/officeart/2005/8/layout/chevron1"/>
    <dgm:cxn modelId="{DD99C903-8FB6-43D8-B4CA-448621A2F5FA}" type="presOf" srcId="{633876A4-3BC8-4FBD-A1E9-F4F6D29E33D2}" destId="{2F51148C-5A20-46B6-B5CF-FEC7BB7E2E67}" srcOrd="0" destOrd="0" presId="urn:microsoft.com/office/officeart/2005/8/layout/chevron1"/>
    <dgm:cxn modelId="{5426A950-74C0-42C1-8BAB-C2CDEF16E11A}" srcId="{6E10C17D-C04E-43D3-887B-A4C07CE30988}" destId="{DA45D673-4397-4848-9DAA-56578373DC16}" srcOrd="4" destOrd="0" parTransId="{BA47E42D-7A80-4396-8E9D-DCE2098C927D}" sibTransId="{4C9A4E06-7472-4487-94A3-29846C74C368}"/>
    <dgm:cxn modelId="{6FBD14FE-35B7-4E8E-9905-96B0B1B93049}" type="presOf" srcId="{6E10C17D-C04E-43D3-887B-A4C07CE30988}" destId="{B1CBF7E2-F209-49A9-A63D-DA9C9FC61E2A}" srcOrd="0" destOrd="0" presId="urn:microsoft.com/office/officeart/2005/8/layout/chevron1"/>
    <dgm:cxn modelId="{663E8362-8DFA-44AF-B43A-7DB8AEA968E4}" srcId="{6E10C17D-C04E-43D3-887B-A4C07CE30988}" destId="{8CF68403-955A-4E98-97A4-B9A6554A9ECC}" srcOrd="1" destOrd="0" parTransId="{0C0642EF-D03C-4169-9C47-900B7F07C5B6}" sibTransId="{987B3F89-487F-43FF-BDBE-F0C4974B6E1C}"/>
    <dgm:cxn modelId="{350B5429-F93A-41EF-8C29-249F0416C1ED}" type="presParOf" srcId="{B1CBF7E2-F209-49A9-A63D-DA9C9FC61E2A}" destId="{23F65FDB-9F83-4F1F-BE72-554C3A9CFF07}" srcOrd="0" destOrd="0" presId="urn:microsoft.com/office/officeart/2005/8/layout/chevron1"/>
    <dgm:cxn modelId="{CE8A2220-9D3A-47A3-B2FD-7A3AFDA8CC38}" type="presParOf" srcId="{B1CBF7E2-F209-49A9-A63D-DA9C9FC61E2A}" destId="{3FE96DE3-05B0-439C-A95B-8F23A8F5EE93}" srcOrd="1" destOrd="0" presId="urn:microsoft.com/office/officeart/2005/8/layout/chevron1"/>
    <dgm:cxn modelId="{459455EF-23DD-4D6D-9474-8D7A516FC9D2}" type="presParOf" srcId="{B1CBF7E2-F209-49A9-A63D-DA9C9FC61E2A}" destId="{93F79284-6BDF-4247-9CDA-369967EAB389}" srcOrd="2" destOrd="0" presId="urn:microsoft.com/office/officeart/2005/8/layout/chevron1"/>
    <dgm:cxn modelId="{56F9F663-271D-46C3-92FB-A9080D4E2E43}" type="presParOf" srcId="{B1CBF7E2-F209-49A9-A63D-DA9C9FC61E2A}" destId="{19E9772F-2C75-4D30-9567-7D2A4B57CD75}" srcOrd="3" destOrd="0" presId="urn:microsoft.com/office/officeart/2005/8/layout/chevron1"/>
    <dgm:cxn modelId="{6C6BF507-A0D3-4F7E-B8B7-CA55ABB31750}" type="presParOf" srcId="{B1CBF7E2-F209-49A9-A63D-DA9C9FC61E2A}" destId="{2F51148C-5A20-46B6-B5CF-FEC7BB7E2E67}" srcOrd="4" destOrd="0" presId="urn:microsoft.com/office/officeart/2005/8/layout/chevron1"/>
    <dgm:cxn modelId="{FBA8058E-7DE1-483D-8E1D-996189BDB4C3}" type="presParOf" srcId="{B1CBF7E2-F209-49A9-A63D-DA9C9FC61E2A}" destId="{7B120CD9-D327-4B7F-A550-D4D6AE7E9B9F}" srcOrd="5" destOrd="0" presId="urn:microsoft.com/office/officeart/2005/8/layout/chevron1"/>
    <dgm:cxn modelId="{DE1BD78F-6877-48FD-94A3-91A8F4E28F4B}" type="presParOf" srcId="{B1CBF7E2-F209-49A9-A63D-DA9C9FC61E2A}" destId="{78EBC0C5-904F-48C7-8CEF-8AFEDDDD5431}" srcOrd="6" destOrd="0" presId="urn:microsoft.com/office/officeart/2005/8/layout/chevron1"/>
    <dgm:cxn modelId="{D5EA8891-9015-4794-A266-49CD5808575D}" type="presParOf" srcId="{B1CBF7E2-F209-49A9-A63D-DA9C9FC61E2A}" destId="{EEB445CC-2364-409E-B0B2-B315001AECF2}" srcOrd="7" destOrd="0" presId="urn:microsoft.com/office/officeart/2005/8/layout/chevron1"/>
    <dgm:cxn modelId="{97981764-6EE8-4A21-A2CB-BFA0E5E8233E}" type="presParOf" srcId="{B1CBF7E2-F209-49A9-A63D-DA9C9FC61E2A}" destId="{C46DCF3B-4FD8-4316-824B-1B804DCD265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E10C17D-C04E-43D3-887B-A4C07CE30988}" type="doc">
      <dgm:prSet loTypeId="urn:microsoft.com/office/officeart/2005/8/layout/chevron1" loCatId="process" qsTypeId="urn:microsoft.com/office/officeart/2005/8/quickstyle/simple1" qsCatId="simple" csTypeId="urn:microsoft.com/office/officeart/2005/8/colors/colorful1" csCatId="colorful" phldr="1"/>
      <dgm:spPr/>
    </dgm:pt>
    <dgm:pt modelId="{ED9FB57B-A3BA-444F-8758-BE5A8DD3F6A1}">
      <dgm:prSet phldrT="[Text]" custT="1"/>
      <dgm:spPr/>
      <dgm:t>
        <a:bodyPr/>
        <a:lstStyle/>
        <a:p>
          <a:r>
            <a:rPr lang="en-US" sz="1600" b="1" dirty="0" smtClean="0">
              <a:effectLst>
                <a:outerShdw blurRad="38100" dist="38100" dir="2700000" algn="tl">
                  <a:srgbClr val="000000">
                    <a:alpha val="43137"/>
                  </a:srgbClr>
                </a:outerShdw>
              </a:effectLst>
            </a:rPr>
            <a:t>Step 1: Correlation Matrix</a:t>
          </a:r>
          <a:endParaRPr lang="en-US" sz="16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a:p>
      </dgm:t>
    </dgm:pt>
    <dgm:pt modelId="{F64C65A7-D62D-487D-AD92-96A151E781A6}" type="sibTrans" cxnId="{F0D82C34-92AB-4037-9E37-B49EF68575BA}">
      <dgm:prSet/>
      <dgm:spPr/>
      <dgm:t>
        <a:bodyPr/>
        <a:lstStyle/>
        <a:p>
          <a:endParaRPr lang="en-US"/>
        </a:p>
      </dgm:t>
    </dgm:pt>
    <dgm:pt modelId="{8CF68403-955A-4E98-97A4-B9A6554A9ECC}">
      <dgm:prSet phldrT="[Text]" custT="1"/>
      <dgm:spPr/>
      <dgm:t>
        <a:bodyPr/>
        <a:lstStyle/>
        <a:p>
          <a:r>
            <a:rPr lang="en-US" sz="1600" b="1" dirty="0" smtClean="0">
              <a:effectLst>
                <a:outerShdw blurRad="38100" dist="38100" dir="2700000" algn="tl">
                  <a:srgbClr val="000000">
                    <a:alpha val="43137"/>
                  </a:srgbClr>
                </a:outerShdw>
              </a:effectLst>
            </a:rPr>
            <a:t>Step 2: Adjacency Matrix</a:t>
          </a:r>
          <a:endParaRPr lang="en-US" sz="16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a:p>
      </dgm:t>
    </dgm:pt>
    <dgm:pt modelId="{987B3F89-487F-43FF-BDBE-F0C4974B6E1C}" type="sibTrans" cxnId="{663E8362-8DFA-44AF-B43A-7DB8AEA968E4}">
      <dgm:prSet/>
      <dgm:spPr/>
      <dgm:t>
        <a:bodyPr/>
        <a:lstStyle/>
        <a:p>
          <a:endParaRPr lang="en-US"/>
        </a:p>
      </dgm:t>
    </dgm:pt>
    <dgm:pt modelId="{633876A4-3BC8-4FBD-A1E9-F4F6D29E33D2}">
      <dgm:prSet phldrT="[Text]" custT="1"/>
      <dgm:spPr/>
      <dgm:t>
        <a:bodyPr/>
        <a:lstStyle/>
        <a:p>
          <a:r>
            <a:rPr lang="en-US" sz="2800" b="1" dirty="0" smtClean="0">
              <a:effectLst>
                <a:outerShdw blurRad="38100" dist="38100" dir="2700000" algn="tl">
                  <a:srgbClr val="000000">
                    <a:alpha val="43137"/>
                  </a:srgbClr>
                </a:outerShdw>
              </a:effectLst>
            </a:rPr>
            <a:t>Step 3: Topological Overlap Matrix</a:t>
          </a:r>
          <a:endParaRPr lang="en-US" sz="28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a:p>
      </dgm:t>
    </dgm:pt>
    <dgm:pt modelId="{9312DC42-601E-4827-9781-CAC89B98AC0D}" type="sibTrans" cxnId="{122836E0-7BE4-4F8D-8C9F-D16222CF6600}">
      <dgm:prSet/>
      <dgm:spPr/>
      <dgm:t>
        <a:bodyPr/>
        <a:lstStyle/>
        <a:p>
          <a:endParaRPr lang="en-US"/>
        </a:p>
      </dgm:t>
    </dgm:pt>
    <dgm:pt modelId="{FFD7B555-6287-4C70-B499-3ABCFCA4C2F2}">
      <dgm:prSet phldrT="[Text]" custT="1"/>
      <dgm:spPr/>
      <dgm:t>
        <a:bodyPr/>
        <a:lstStyle/>
        <a:p>
          <a:r>
            <a:rPr lang="en-US" sz="1600" b="1" dirty="0" smtClean="0">
              <a:effectLst>
                <a:outerShdw blurRad="38100" dist="38100" dir="2700000" algn="tl">
                  <a:srgbClr val="000000">
                    <a:alpha val="43137"/>
                  </a:srgbClr>
                </a:outerShdw>
              </a:effectLst>
            </a:rPr>
            <a:t>Step 4: </a:t>
          </a:r>
        </a:p>
        <a:p>
          <a:r>
            <a:rPr lang="en-US" sz="1600" b="1" dirty="0" smtClean="0">
              <a:effectLst>
                <a:outerShdw blurRad="38100" dist="38100" dir="2700000" algn="tl">
                  <a:srgbClr val="000000">
                    <a:alpha val="43137"/>
                  </a:srgbClr>
                </a:outerShdw>
              </a:effectLst>
            </a:rPr>
            <a:t>Tree Cutting</a:t>
          </a:r>
          <a:endParaRPr lang="en-US" sz="1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a:p>
      </dgm:t>
    </dgm:pt>
    <dgm:pt modelId="{3B83F450-3064-4E8C-9F14-3AB0BB0CA4DC}" type="sibTrans" cxnId="{42B039F4-2E7C-45AA-9991-1B091F165ECF}">
      <dgm:prSet/>
      <dgm:spPr/>
      <dgm:t>
        <a:bodyPr/>
        <a:lstStyle/>
        <a:p>
          <a:endParaRPr lang="en-US"/>
        </a:p>
      </dgm:t>
    </dgm:pt>
    <dgm:pt modelId="{DA45D673-4397-4848-9DAA-56578373DC16}">
      <dgm:prSet phldrT="[Text]" custT="1"/>
      <dgm:spPr/>
      <dgm:t>
        <a:bodyPr/>
        <a:lstStyle/>
        <a:p>
          <a:r>
            <a:rPr lang="en-US" sz="1600" b="1" dirty="0" smtClean="0">
              <a:effectLst>
                <a:outerShdw blurRad="38100" dist="38100" dir="2700000" algn="tl">
                  <a:srgbClr val="000000">
                    <a:alpha val="43137"/>
                  </a:srgbClr>
                </a:outerShdw>
              </a:effectLst>
            </a:rPr>
            <a:t>Step 5: Summarize &amp; Characterize Modules</a:t>
          </a:r>
          <a:endParaRPr lang="en-US" sz="1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a:p>
      </dgm:t>
    </dgm:pt>
    <dgm:pt modelId="{4C9A4E06-7472-4487-94A3-29846C74C368}" type="sibTrans" cxnId="{5426A950-74C0-42C1-8BAB-C2CDEF16E11A}">
      <dgm:prSet/>
      <dgm:spPr/>
      <dgm:t>
        <a:bodyPr/>
        <a:lstStyle/>
        <a:p>
          <a:endParaRPr lang="en-US"/>
        </a:p>
      </dgm:t>
    </dgm:pt>
    <dgm:pt modelId="{B1CBF7E2-F209-49A9-A63D-DA9C9FC61E2A}" type="pres">
      <dgm:prSet presAssocID="{6E10C17D-C04E-43D3-887B-A4C07CE30988}" presName="Name0" presStyleCnt="0">
        <dgm:presLayoutVars>
          <dgm:dir/>
          <dgm:animLvl val="lvl"/>
          <dgm:resizeHandles val="exact"/>
        </dgm:presLayoutVars>
      </dgm:prSet>
      <dgm:spPr/>
    </dgm:pt>
    <dgm:pt modelId="{23F65FDB-9F83-4F1F-BE72-554C3A9CFF07}" type="pres">
      <dgm:prSet presAssocID="{ED9FB57B-A3BA-444F-8758-BE5A8DD3F6A1}" presName="parTxOnly" presStyleLbl="node1" presStyleIdx="0" presStyleCnt="5">
        <dgm:presLayoutVars>
          <dgm:chMax val="0"/>
          <dgm:chPref val="0"/>
          <dgm:bulletEnabled val="1"/>
        </dgm:presLayoutVars>
      </dgm:prSet>
      <dgm:spPr/>
      <dgm:t>
        <a:bodyPr/>
        <a:lstStyle/>
        <a:p>
          <a:endParaRPr lang="en-US"/>
        </a:p>
      </dgm:t>
    </dgm:pt>
    <dgm:pt modelId="{3FE96DE3-05B0-439C-A95B-8F23A8F5EE93}" type="pres">
      <dgm:prSet presAssocID="{F64C65A7-D62D-487D-AD92-96A151E781A6}" presName="parTxOnlySpace" presStyleCnt="0"/>
      <dgm:spPr/>
    </dgm:pt>
    <dgm:pt modelId="{93F79284-6BDF-4247-9CDA-369967EAB389}" type="pres">
      <dgm:prSet presAssocID="{8CF68403-955A-4E98-97A4-B9A6554A9ECC}" presName="parTxOnly" presStyleLbl="node1" presStyleIdx="1" presStyleCnt="5">
        <dgm:presLayoutVars>
          <dgm:chMax val="0"/>
          <dgm:chPref val="0"/>
          <dgm:bulletEnabled val="1"/>
        </dgm:presLayoutVars>
      </dgm:prSet>
      <dgm:spPr/>
      <dgm:t>
        <a:bodyPr/>
        <a:lstStyle/>
        <a:p>
          <a:endParaRPr lang="en-US"/>
        </a:p>
      </dgm:t>
    </dgm:pt>
    <dgm:pt modelId="{19E9772F-2C75-4D30-9567-7D2A4B57CD75}" type="pres">
      <dgm:prSet presAssocID="{987B3F89-487F-43FF-BDBE-F0C4974B6E1C}" presName="parTxOnlySpace" presStyleCnt="0"/>
      <dgm:spPr/>
    </dgm:pt>
    <dgm:pt modelId="{2F51148C-5A20-46B6-B5CF-FEC7BB7E2E67}" type="pres">
      <dgm:prSet presAssocID="{633876A4-3BC8-4FBD-A1E9-F4F6D29E33D2}" presName="parTxOnly" presStyleLbl="node1" presStyleIdx="2" presStyleCnt="5" custScaleX="243683" custScaleY="243683">
        <dgm:presLayoutVars>
          <dgm:chMax val="0"/>
          <dgm:chPref val="0"/>
          <dgm:bulletEnabled val="1"/>
        </dgm:presLayoutVars>
      </dgm:prSet>
      <dgm:spPr/>
      <dgm:t>
        <a:bodyPr/>
        <a:lstStyle/>
        <a:p>
          <a:endParaRPr lang="en-US"/>
        </a:p>
      </dgm:t>
    </dgm:pt>
    <dgm:pt modelId="{7B120CD9-D327-4B7F-A550-D4D6AE7E9B9F}" type="pres">
      <dgm:prSet presAssocID="{9312DC42-601E-4827-9781-CAC89B98AC0D}" presName="parTxOnlySpace" presStyleCnt="0"/>
      <dgm:spPr/>
    </dgm:pt>
    <dgm:pt modelId="{78EBC0C5-904F-48C7-8CEF-8AFEDDDD5431}" type="pres">
      <dgm:prSet presAssocID="{FFD7B555-6287-4C70-B499-3ABCFCA4C2F2}" presName="parTxOnly" presStyleLbl="node1" presStyleIdx="3" presStyleCnt="5">
        <dgm:presLayoutVars>
          <dgm:chMax val="0"/>
          <dgm:chPref val="0"/>
          <dgm:bulletEnabled val="1"/>
        </dgm:presLayoutVars>
      </dgm:prSet>
      <dgm:spPr/>
      <dgm:t>
        <a:bodyPr/>
        <a:lstStyle/>
        <a:p>
          <a:endParaRPr lang="en-US"/>
        </a:p>
      </dgm:t>
    </dgm:pt>
    <dgm:pt modelId="{EEB445CC-2364-409E-B0B2-B315001AECF2}" type="pres">
      <dgm:prSet presAssocID="{3B83F450-3064-4E8C-9F14-3AB0BB0CA4DC}" presName="parTxOnlySpace" presStyleCnt="0"/>
      <dgm:spPr/>
    </dgm:pt>
    <dgm:pt modelId="{C46DCF3B-4FD8-4316-824B-1B804DCD265F}" type="pres">
      <dgm:prSet presAssocID="{DA45D673-4397-4848-9DAA-56578373DC16}" presName="parTxOnly" presStyleLbl="node1" presStyleIdx="4" presStyleCnt="5">
        <dgm:presLayoutVars>
          <dgm:chMax val="0"/>
          <dgm:chPref val="0"/>
          <dgm:bulletEnabled val="1"/>
        </dgm:presLayoutVars>
      </dgm:prSet>
      <dgm:spPr/>
      <dgm:t>
        <a:bodyPr/>
        <a:lstStyle/>
        <a:p>
          <a:endParaRPr lang="en-US"/>
        </a:p>
      </dgm:t>
    </dgm:pt>
  </dgm:ptLst>
  <dgm:cxnLst>
    <dgm:cxn modelId="{98EC2E40-3699-438D-B060-84AEF1F82B45}" type="presOf" srcId="{633876A4-3BC8-4FBD-A1E9-F4F6D29E33D2}" destId="{2F51148C-5A20-46B6-B5CF-FEC7BB7E2E67}" srcOrd="0" destOrd="0" presId="urn:microsoft.com/office/officeart/2005/8/layout/chevron1"/>
    <dgm:cxn modelId="{122836E0-7BE4-4F8D-8C9F-D16222CF6600}" srcId="{6E10C17D-C04E-43D3-887B-A4C07CE30988}" destId="{633876A4-3BC8-4FBD-A1E9-F4F6D29E33D2}" srcOrd="2" destOrd="0" parTransId="{CD8CD28C-61D3-4D1F-A731-1AD318E55BB7}" sibTransId="{9312DC42-601E-4827-9781-CAC89B98AC0D}"/>
    <dgm:cxn modelId="{91FD7555-B0CA-4AAE-AFB3-97D520F3E905}" type="presOf" srcId="{DA45D673-4397-4848-9DAA-56578373DC16}" destId="{C46DCF3B-4FD8-4316-824B-1B804DCD265F}" srcOrd="0" destOrd="0" presId="urn:microsoft.com/office/officeart/2005/8/layout/chevron1"/>
    <dgm:cxn modelId="{42B039F4-2E7C-45AA-9991-1B091F165ECF}" srcId="{6E10C17D-C04E-43D3-887B-A4C07CE30988}" destId="{FFD7B555-6287-4C70-B499-3ABCFCA4C2F2}" srcOrd="3" destOrd="0" parTransId="{00AFB1BE-4EA4-4655-A930-B07245249F2A}" sibTransId="{3B83F450-3064-4E8C-9F14-3AB0BB0CA4DC}"/>
    <dgm:cxn modelId="{F0D82C34-92AB-4037-9E37-B49EF68575BA}" srcId="{6E10C17D-C04E-43D3-887B-A4C07CE30988}" destId="{ED9FB57B-A3BA-444F-8758-BE5A8DD3F6A1}" srcOrd="0" destOrd="0" parTransId="{4D2A1A3B-042C-4172-BA5B-59D5F6638380}" sibTransId="{F64C65A7-D62D-487D-AD92-96A151E781A6}"/>
    <dgm:cxn modelId="{E926E2D7-9A46-46E8-82BE-01C275C5F43D}" type="presOf" srcId="{6E10C17D-C04E-43D3-887B-A4C07CE30988}" destId="{B1CBF7E2-F209-49A9-A63D-DA9C9FC61E2A}" srcOrd="0" destOrd="0" presId="urn:microsoft.com/office/officeart/2005/8/layout/chevron1"/>
    <dgm:cxn modelId="{195BB665-1A2A-4357-A380-A66F2724C694}" type="presOf" srcId="{FFD7B555-6287-4C70-B499-3ABCFCA4C2F2}" destId="{78EBC0C5-904F-48C7-8CEF-8AFEDDDD5431}" srcOrd="0" destOrd="0" presId="urn:microsoft.com/office/officeart/2005/8/layout/chevron1"/>
    <dgm:cxn modelId="{F0507D26-6563-4732-8FBF-119B5B0FB5DD}" type="presOf" srcId="{8CF68403-955A-4E98-97A4-B9A6554A9ECC}" destId="{93F79284-6BDF-4247-9CDA-369967EAB389}" srcOrd="0" destOrd="0" presId="urn:microsoft.com/office/officeart/2005/8/layout/chevron1"/>
    <dgm:cxn modelId="{26307600-9D06-4DE9-A781-1D5C9FE159BA}" type="presOf" srcId="{ED9FB57B-A3BA-444F-8758-BE5A8DD3F6A1}" destId="{23F65FDB-9F83-4F1F-BE72-554C3A9CFF07}" srcOrd="0" destOrd="0" presId="urn:microsoft.com/office/officeart/2005/8/layout/chevron1"/>
    <dgm:cxn modelId="{5426A950-74C0-42C1-8BAB-C2CDEF16E11A}" srcId="{6E10C17D-C04E-43D3-887B-A4C07CE30988}" destId="{DA45D673-4397-4848-9DAA-56578373DC16}" srcOrd="4" destOrd="0" parTransId="{BA47E42D-7A80-4396-8E9D-DCE2098C927D}" sibTransId="{4C9A4E06-7472-4487-94A3-29846C74C368}"/>
    <dgm:cxn modelId="{663E8362-8DFA-44AF-B43A-7DB8AEA968E4}" srcId="{6E10C17D-C04E-43D3-887B-A4C07CE30988}" destId="{8CF68403-955A-4E98-97A4-B9A6554A9ECC}" srcOrd="1" destOrd="0" parTransId="{0C0642EF-D03C-4169-9C47-900B7F07C5B6}" sibTransId="{987B3F89-487F-43FF-BDBE-F0C4974B6E1C}"/>
    <dgm:cxn modelId="{C438F666-76FF-4E67-9BAD-74787B5622E2}" type="presParOf" srcId="{B1CBF7E2-F209-49A9-A63D-DA9C9FC61E2A}" destId="{23F65FDB-9F83-4F1F-BE72-554C3A9CFF07}" srcOrd="0" destOrd="0" presId="urn:microsoft.com/office/officeart/2005/8/layout/chevron1"/>
    <dgm:cxn modelId="{CEF7952F-38E4-4A8B-9096-E5202D1199C8}" type="presParOf" srcId="{B1CBF7E2-F209-49A9-A63D-DA9C9FC61E2A}" destId="{3FE96DE3-05B0-439C-A95B-8F23A8F5EE93}" srcOrd="1" destOrd="0" presId="urn:microsoft.com/office/officeart/2005/8/layout/chevron1"/>
    <dgm:cxn modelId="{F864D81B-9319-4BE2-91E3-4EC6C5C72778}" type="presParOf" srcId="{B1CBF7E2-F209-49A9-A63D-DA9C9FC61E2A}" destId="{93F79284-6BDF-4247-9CDA-369967EAB389}" srcOrd="2" destOrd="0" presId="urn:microsoft.com/office/officeart/2005/8/layout/chevron1"/>
    <dgm:cxn modelId="{E1A5C4DF-9B16-45BD-AB49-6529F7F059E2}" type="presParOf" srcId="{B1CBF7E2-F209-49A9-A63D-DA9C9FC61E2A}" destId="{19E9772F-2C75-4D30-9567-7D2A4B57CD75}" srcOrd="3" destOrd="0" presId="urn:microsoft.com/office/officeart/2005/8/layout/chevron1"/>
    <dgm:cxn modelId="{5487CC45-36FF-4A8C-819F-4A2E70BFAE12}" type="presParOf" srcId="{B1CBF7E2-F209-49A9-A63D-DA9C9FC61E2A}" destId="{2F51148C-5A20-46B6-B5CF-FEC7BB7E2E67}" srcOrd="4" destOrd="0" presId="urn:microsoft.com/office/officeart/2005/8/layout/chevron1"/>
    <dgm:cxn modelId="{5870D80A-B2E2-4F1D-B962-E544430A9C64}" type="presParOf" srcId="{B1CBF7E2-F209-49A9-A63D-DA9C9FC61E2A}" destId="{7B120CD9-D327-4B7F-A550-D4D6AE7E9B9F}" srcOrd="5" destOrd="0" presId="urn:microsoft.com/office/officeart/2005/8/layout/chevron1"/>
    <dgm:cxn modelId="{523F920C-FA68-45C2-B14E-C876B2D71DCD}" type="presParOf" srcId="{B1CBF7E2-F209-49A9-A63D-DA9C9FC61E2A}" destId="{78EBC0C5-904F-48C7-8CEF-8AFEDDDD5431}" srcOrd="6" destOrd="0" presId="urn:microsoft.com/office/officeart/2005/8/layout/chevron1"/>
    <dgm:cxn modelId="{4E0C7661-7D8A-4DBF-96D9-534A7EEF168A}" type="presParOf" srcId="{B1CBF7E2-F209-49A9-A63D-DA9C9FC61E2A}" destId="{EEB445CC-2364-409E-B0B2-B315001AECF2}" srcOrd="7" destOrd="0" presId="urn:microsoft.com/office/officeart/2005/8/layout/chevron1"/>
    <dgm:cxn modelId="{5CBCAB0F-F7C7-43A7-9DFA-C16D9FBCA3C5}" type="presParOf" srcId="{B1CBF7E2-F209-49A9-A63D-DA9C9FC61E2A}" destId="{C46DCF3B-4FD8-4316-824B-1B804DCD265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E10C17D-C04E-43D3-887B-A4C07CE30988}" type="doc">
      <dgm:prSet loTypeId="urn:microsoft.com/office/officeart/2005/8/layout/chevron1" loCatId="process" qsTypeId="urn:microsoft.com/office/officeart/2005/8/quickstyle/simple1" qsCatId="simple" csTypeId="urn:microsoft.com/office/officeart/2005/8/colors/colorful1" csCatId="colorful" phldr="1"/>
      <dgm:spPr/>
    </dgm:pt>
    <dgm:pt modelId="{ED9FB57B-A3BA-444F-8758-BE5A8DD3F6A1}">
      <dgm:prSet phldrT="[Text]" custT="1"/>
      <dgm:spPr/>
      <dgm:t>
        <a:bodyPr/>
        <a:lstStyle/>
        <a:p>
          <a:r>
            <a:rPr lang="en-US" sz="1600" b="1" dirty="0" smtClean="0">
              <a:effectLst>
                <a:outerShdw blurRad="38100" dist="38100" dir="2700000" algn="tl">
                  <a:srgbClr val="000000">
                    <a:alpha val="43137"/>
                  </a:srgbClr>
                </a:outerShdw>
              </a:effectLst>
            </a:rPr>
            <a:t>Step 1: Correlation Matrix</a:t>
          </a:r>
          <a:endParaRPr lang="en-US" sz="16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a:p>
      </dgm:t>
    </dgm:pt>
    <dgm:pt modelId="{F64C65A7-D62D-487D-AD92-96A151E781A6}" type="sibTrans" cxnId="{F0D82C34-92AB-4037-9E37-B49EF68575BA}">
      <dgm:prSet/>
      <dgm:spPr/>
      <dgm:t>
        <a:bodyPr/>
        <a:lstStyle/>
        <a:p>
          <a:endParaRPr lang="en-US"/>
        </a:p>
      </dgm:t>
    </dgm:pt>
    <dgm:pt modelId="{8CF68403-955A-4E98-97A4-B9A6554A9ECC}">
      <dgm:prSet phldrT="[Text]" custT="1"/>
      <dgm:spPr/>
      <dgm:t>
        <a:bodyPr/>
        <a:lstStyle/>
        <a:p>
          <a:r>
            <a:rPr lang="en-US" sz="1600" b="1" dirty="0" smtClean="0">
              <a:effectLst>
                <a:outerShdw blurRad="38100" dist="38100" dir="2700000" algn="tl">
                  <a:srgbClr val="000000">
                    <a:alpha val="43137"/>
                  </a:srgbClr>
                </a:outerShdw>
              </a:effectLst>
            </a:rPr>
            <a:t>Step 2: Adjacency Matrix</a:t>
          </a:r>
          <a:endParaRPr lang="en-US" sz="16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a:p>
      </dgm:t>
    </dgm:pt>
    <dgm:pt modelId="{987B3F89-487F-43FF-BDBE-F0C4974B6E1C}" type="sibTrans" cxnId="{663E8362-8DFA-44AF-B43A-7DB8AEA968E4}">
      <dgm:prSet/>
      <dgm:spPr/>
      <dgm:t>
        <a:bodyPr/>
        <a:lstStyle/>
        <a:p>
          <a:endParaRPr lang="en-US"/>
        </a:p>
      </dgm:t>
    </dgm:pt>
    <dgm:pt modelId="{633876A4-3BC8-4FBD-A1E9-F4F6D29E33D2}">
      <dgm:prSet phldrT="[Text]" custT="1"/>
      <dgm:spPr/>
      <dgm:t>
        <a:bodyPr/>
        <a:lstStyle/>
        <a:p>
          <a:r>
            <a:rPr lang="en-US" sz="1600" b="1" dirty="0" smtClean="0">
              <a:effectLst>
                <a:outerShdw blurRad="38100" dist="38100" dir="2700000" algn="tl">
                  <a:srgbClr val="000000">
                    <a:alpha val="43137"/>
                  </a:srgbClr>
                </a:outerShdw>
              </a:effectLst>
            </a:rPr>
            <a:t>Step 3: Topological Overlap Matrix</a:t>
          </a:r>
          <a:endParaRPr lang="en-US" sz="1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a:p>
      </dgm:t>
    </dgm:pt>
    <dgm:pt modelId="{9312DC42-601E-4827-9781-CAC89B98AC0D}" type="sibTrans" cxnId="{122836E0-7BE4-4F8D-8C9F-D16222CF6600}">
      <dgm:prSet/>
      <dgm:spPr/>
      <dgm:t>
        <a:bodyPr/>
        <a:lstStyle/>
        <a:p>
          <a:endParaRPr lang="en-US"/>
        </a:p>
      </dgm:t>
    </dgm:pt>
    <dgm:pt modelId="{FFD7B555-6287-4C70-B499-3ABCFCA4C2F2}">
      <dgm:prSet phldrT="[Text]" custT="1"/>
      <dgm:spPr/>
      <dgm:t>
        <a:bodyPr/>
        <a:lstStyle/>
        <a:p>
          <a:r>
            <a:rPr lang="en-US" sz="2800" b="1" dirty="0" smtClean="0">
              <a:effectLst>
                <a:outerShdw blurRad="38100" dist="38100" dir="2700000" algn="tl">
                  <a:srgbClr val="000000">
                    <a:alpha val="43137"/>
                  </a:srgbClr>
                </a:outerShdw>
              </a:effectLst>
            </a:rPr>
            <a:t>Step 4: </a:t>
          </a:r>
        </a:p>
        <a:p>
          <a:r>
            <a:rPr lang="en-US" sz="2800" b="1" dirty="0" smtClean="0">
              <a:effectLst>
                <a:outerShdw blurRad="38100" dist="38100" dir="2700000" algn="tl">
                  <a:srgbClr val="000000">
                    <a:alpha val="43137"/>
                  </a:srgbClr>
                </a:outerShdw>
              </a:effectLst>
            </a:rPr>
            <a:t>Tree Cutting</a:t>
          </a:r>
          <a:endParaRPr lang="en-US" sz="28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a:p>
      </dgm:t>
    </dgm:pt>
    <dgm:pt modelId="{3B83F450-3064-4E8C-9F14-3AB0BB0CA4DC}" type="sibTrans" cxnId="{42B039F4-2E7C-45AA-9991-1B091F165ECF}">
      <dgm:prSet/>
      <dgm:spPr/>
      <dgm:t>
        <a:bodyPr/>
        <a:lstStyle/>
        <a:p>
          <a:endParaRPr lang="en-US"/>
        </a:p>
      </dgm:t>
    </dgm:pt>
    <dgm:pt modelId="{DA45D673-4397-4848-9DAA-56578373DC16}">
      <dgm:prSet phldrT="[Text]" custT="1"/>
      <dgm:spPr/>
      <dgm:t>
        <a:bodyPr/>
        <a:lstStyle/>
        <a:p>
          <a:r>
            <a:rPr lang="en-US" sz="1600" b="1" dirty="0" smtClean="0">
              <a:effectLst>
                <a:outerShdw blurRad="38100" dist="38100" dir="2700000" algn="tl">
                  <a:srgbClr val="000000">
                    <a:alpha val="43137"/>
                  </a:srgbClr>
                </a:outerShdw>
              </a:effectLst>
            </a:rPr>
            <a:t>Step 5: Summarize &amp; Characterize Modules</a:t>
          </a:r>
          <a:endParaRPr lang="en-US" sz="16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a:p>
      </dgm:t>
    </dgm:pt>
    <dgm:pt modelId="{4C9A4E06-7472-4487-94A3-29846C74C368}" type="sibTrans" cxnId="{5426A950-74C0-42C1-8BAB-C2CDEF16E11A}">
      <dgm:prSet/>
      <dgm:spPr/>
      <dgm:t>
        <a:bodyPr/>
        <a:lstStyle/>
        <a:p>
          <a:endParaRPr lang="en-US"/>
        </a:p>
      </dgm:t>
    </dgm:pt>
    <dgm:pt modelId="{B1CBF7E2-F209-49A9-A63D-DA9C9FC61E2A}" type="pres">
      <dgm:prSet presAssocID="{6E10C17D-C04E-43D3-887B-A4C07CE30988}" presName="Name0" presStyleCnt="0">
        <dgm:presLayoutVars>
          <dgm:dir/>
          <dgm:animLvl val="lvl"/>
          <dgm:resizeHandles val="exact"/>
        </dgm:presLayoutVars>
      </dgm:prSet>
      <dgm:spPr/>
    </dgm:pt>
    <dgm:pt modelId="{23F65FDB-9F83-4F1F-BE72-554C3A9CFF07}" type="pres">
      <dgm:prSet presAssocID="{ED9FB57B-A3BA-444F-8758-BE5A8DD3F6A1}" presName="parTxOnly" presStyleLbl="node1" presStyleIdx="0" presStyleCnt="5">
        <dgm:presLayoutVars>
          <dgm:chMax val="0"/>
          <dgm:chPref val="0"/>
          <dgm:bulletEnabled val="1"/>
        </dgm:presLayoutVars>
      </dgm:prSet>
      <dgm:spPr/>
      <dgm:t>
        <a:bodyPr/>
        <a:lstStyle/>
        <a:p>
          <a:endParaRPr lang="en-US"/>
        </a:p>
      </dgm:t>
    </dgm:pt>
    <dgm:pt modelId="{3FE96DE3-05B0-439C-A95B-8F23A8F5EE93}" type="pres">
      <dgm:prSet presAssocID="{F64C65A7-D62D-487D-AD92-96A151E781A6}" presName="parTxOnlySpace" presStyleCnt="0"/>
      <dgm:spPr/>
    </dgm:pt>
    <dgm:pt modelId="{93F79284-6BDF-4247-9CDA-369967EAB389}" type="pres">
      <dgm:prSet presAssocID="{8CF68403-955A-4E98-97A4-B9A6554A9ECC}" presName="parTxOnly" presStyleLbl="node1" presStyleIdx="1" presStyleCnt="5">
        <dgm:presLayoutVars>
          <dgm:chMax val="0"/>
          <dgm:chPref val="0"/>
          <dgm:bulletEnabled val="1"/>
        </dgm:presLayoutVars>
      </dgm:prSet>
      <dgm:spPr/>
      <dgm:t>
        <a:bodyPr/>
        <a:lstStyle/>
        <a:p>
          <a:endParaRPr lang="en-US"/>
        </a:p>
      </dgm:t>
    </dgm:pt>
    <dgm:pt modelId="{19E9772F-2C75-4D30-9567-7D2A4B57CD75}" type="pres">
      <dgm:prSet presAssocID="{987B3F89-487F-43FF-BDBE-F0C4974B6E1C}" presName="parTxOnlySpace" presStyleCnt="0"/>
      <dgm:spPr/>
    </dgm:pt>
    <dgm:pt modelId="{2F51148C-5A20-46B6-B5CF-FEC7BB7E2E67}" type="pres">
      <dgm:prSet presAssocID="{633876A4-3BC8-4FBD-A1E9-F4F6D29E33D2}" presName="parTxOnly" presStyleLbl="node1" presStyleIdx="2" presStyleCnt="5">
        <dgm:presLayoutVars>
          <dgm:chMax val="0"/>
          <dgm:chPref val="0"/>
          <dgm:bulletEnabled val="1"/>
        </dgm:presLayoutVars>
      </dgm:prSet>
      <dgm:spPr/>
      <dgm:t>
        <a:bodyPr/>
        <a:lstStyle/>
        <a:p>
          <a:endParaRPr lang="en-US"/>
        </a:p>
      </dgm:t>
    </dgm:pt>
    <dgm:pt modelId="{7B120CD9-D327-4B7F-A550-D4D6AE7E9B9F}" type="pres">
      <dgm:prSet presAssocID="{9312DC42-601E-4827-9781-CAC89B98AC0D}" presName="parTxOnlySpace" presStyleCnt="0"/>
      <dgm:spPr/>
    </dgm:pt>
    <dgm:pt modelId="{78EBC0C5-904F-48C7-8CEF-8AFEDDDD5431}" type="pres">
      <dgm:prSet presAssocID="{FFD7B555-6287-4C70-B499-3ABCFCA4C2F2}" presName="parTxOnly" presStyleLbl="node1" presStyleIdx="3" presStyleCnt="5" custScaleX="243683" custScaleY="243683">
        <dgm:presLayoutVars>
          <dgm:chMax val="0"/>
          <dgm:chPref val="0"/>
          <dgm:bulletEnabled val="1"/>
        </dgm:presLayoutVars>
      </dgm:prSet>
      <dgm:spPr/>
      <dgm:t>
        <a:bodyPr/>
        <a:lstStyle/>
        <a:p>
          <a:endParaRPr lang="en-US"/>
        </a:p>
      </dgm:t>
    </dgm:pt>
    <dgm:pt modelId="{EEB445CC-2364-409E-B0B2-B315001AECF2}" type="pres">
      <dgm:prSet presAssocID="{3B83F450-3064-4E8C-9F14-3AB0BB0CA4DC}" presName="parTxOnlySpace" presStyleCnt="0"/>
      <dgm:spPr/>
    </dgm:pt>
    <dgm:pt modelId="{C46DCF3B-4FD8-4316-824B-1B804DCD265F}" type="pres">
      <dgm:prSet presAssocID="{DA45D673-4397-4848-9DAA-56578373DC16}" presName="parTxOnly" presStyleLbl="node1" presStyleIdx="4" presStyleCnt="5">
        <dgm:presLayoutVars>
          <dgm:chMax val="0"/>
          <dgm:chPref val="0"/>
          <dgm:bulletEnabled val="1"/>
        </dgm:presLayoutVars>
      </dgm:prSet>
      <dgm:spPr/>
      <dgm:t>
        <a:bodyPr/>
        <a:lstStyle/>
        <a:p>
          <a:endParaRPr lang="en-US"/>
        </a:p>
      </dgm:t>
    </dgm:pt>
  </dgm:ptLst>
  <dgm:cxnLst>
    <dgm:cxn modelId="{122836E0-7BE4-4F8D-8C9F-D16222CF6600}" srcId="{6E10C17D-C04E-43D3-887B-A4C07CE30988}" destId="{633876A4-3BC8-4FBD-A1E9-F4F6D29E33D2}" srcOrd="2" destOrd="0" parTransId="{CD8CD28C-61D3-4D1F-A731-1AD318E55BB7}" sibTransId="{9312DC42-601E-4827-9781-CAC89B98AC0D}"/>
    <dgm:cxn modelId="{42B039F4-2E7C-45AA-9991-1B091F165ECF}" srcId="{6E10C17D-C04E-43D3-887B-A4C07CE30988}" destId="{FFD7B555-6287-4C70-B499-3ABCFCA4C2F2}" srcOrd="3" destOrd="0" parTransId="{00AFB1BE-4EA4-4655-A930-B07245249F2A}" sibTransId="{3B83F450-3064-4E8C-9F14-3AB0BB0CA4DC}"/>
    <dgm:cxn modelId="{CD449A33-E00B-4EFD-99F9-6AC10C8229E0}" type="presOf" srcId="{DA45D673-4397-4848-9DAA-56578373DC16}" destId="{C46DCF3B-4FD8-4316-824B-1B804DCD265F}" srcOrd="0" destOrd="0" presId="urn:microsoft.com/office/officeart/2005/8/layout/chevron1"/>
    <dgm:cxn modelId="{DF775A85-478E-4D6F-AABA-BFCD28469E8A}" type="presOf" srcId="{ED9FB57B-A3BA-444F-8758-BE5A8DD3F6A1}" destId="{23F65FDB-9F83-4F1F-BE72-554C3A9CFF07}" srcOrd="0" destOrd="0" presId="urn:microsoft.com/office/officeart/2005/8/layout/chevron1"/>
    <dgm:cxn modelId="{006F1A3F-EEA7-403D-B2CC-9410FD72D8A8}" type="presOf" srcId="{633876A4-3BC8-4FBD-A1E9-F4F6D29E33D2}" destId="{2F51148C-5A20-46B6-B5CF-FEC7BB7E2E67}" srcOrd="0" destOrd="0" presId="urn:microsoft.com/office/officeart/2005/8/layout/chevron1"/>
    <dgm:cxn modelId="{F0D82C34-92AB-4037-9E37-B49EF68575BA}" srcId="{6E10C17D-C04E-43D3-887B-A4C07CE30988}" destId="{ED9FB57B-A3BA-444F-8758-BE5A8DD3F6A1}" srcOrd="0" destOrd="0" parTransId="{4D2A1A3B-042C-4172-BA5B-59D5F6638380}" sibTransId="{F64C65A7-D62D-487D-AD92-96A151E781A6}"/>
    <dgm:cxn modelId="{D037D1FF-CD21-40E7-8F01-A41F848B5FC1}" type="presOf" srcId="{6E10C17D-C04E-43D3-887B-A4C07CE30988}" destId="{B1CBF7E2-F209-49A9-A63D-DA9C9FC61E2A}" srcOrd="0" destOrd="0" presId="urn:microsoft.com/office/officeart/2005/8/layout/chevron1"/>
    <dgm:cxn modelId="{22832210-0BC6-42D3-A648-14875D25AEA2}" type="presOf" srcId="{FFD7B555-6287-4C70-B499-3ABCFCA4C2F2}" destId="{78EBC0C5-904F-48C7-8CEF-8AFEDDDD5431}" srcOrd="0" destOrd="0" presId="urn:microsoft.com/office/officeart/2005/8/layout/chevron1"/>
    <dgm:cxn modelId="{5634DBDB-6FEC-43D5-9A32-4B6223CEFFFF}" type="presOf" srcId="{8CF68403-955A-4E98-97A4-B9A6554A9ECC}" destId="{93F79284-6BDF-4247-9CDA-369967EAB389}" srcOrd="0" destOrd="0" presId="urn:microsoft.com/office/officeart/2005/8/layout/chevron1"/>
    <dgm:cxn modelId="{5426A950-74C0-42C1-8BAB-C2CDEF16E11A}" srcId="{6E10C17D-C04E-43D3-887B-A4C07CE30988}" destId="{DA45D673-4397-4848-9DAA-56578373DC16}" srcOrd="4" destOrd="0" parTransId="{BA47E42D-7A80-4396-8E9D-DCE2098C927D}" sibTransId="{4C9A4E06-7472-4487-94A3-29846C74C368}"/>
    <dgm:cxn modelId="{663E8362-8DFA-44AF-B43A-7DB8AEA968E4}" srcId="{6E10C17D-C04E-43D3-887B-A4C07CE30988}" destId="{8CF68403-955A-4E98-97A4-B9A6554A9ECC}" srcOrd="1" destOrd="0" parTransId="{0C0642EF-D03C-4169-9C47-900B7F07C5B6}" sibTransId="{987B3F89-487F-43FF-BDBE-F0C4974B6E1C}"/>
    <dgm:cxn modelId="{D70DB809-576F-4E0E-83C2-93DE9BB0A5B9}" type="presParOf" srcId="{B1CBF7E2-F209-49A9-A63D-DA9C9FC61E2A}" destId="{23F65FDB-9F83-4F1F-BE72-554C3A9CFF07}" srcOrd="0" destOrd="0" presId="urn:microsoft.com/office/officeart/2005/8/layout/chevron1"/>
    <dgm:cxn modelId="{D751F4A8-18C7-48FE-9C0C-C99A3E8C7108}" type="presParOf" srcId="{B1CBF7E2-F209-49A9-A63D-DA9C9FC61E2A}" destId="{3FE96DE3-05B0-439C-A95B-8F23A8F5EE93}" srcOrd="1" destOrd="0" presId="urn:microsoft.com/office/officeart/2005/8/layout/chevron1"/>
    <dgm:cxn modelId="{7C7E743F-7023-4F76-95F8-9F4E0064F1F9}" type="presParOf" srcId="{B1CBF7E2-F209-49A9-A63D-DA9C9FC61E2A}" destId="{93F79284-6BDF-4247-9CDA-369967EAB389}" srcOrd="2" destOrd="0" presId="urn:microsoft.com/office/officeart/2005/8/layout/chevron1"/>
    <dgm:cxn modelId="{52CCAD42-9E40-46AB-BEF6-435464F64B56}" type="presParOf" srcId="{B1CBF7E2-F209-49A9-A63D-DA9C9FC61E2A}" destId="{19E9772F-2C75-4D30-9567-7D2A4B57CD75}" srcOrd="3" destOrd="0" presId="urn:microsoft.com/office/officeart/2005/8/layout/chevron1"/>
    <dgm:cxn modelId="{30A9FE6F-CFB3-4EBB-9231-BC598F0309C7}" type="presParOf" srcId="{B1CBF7E2-F209-49A9-A63D-DA9C9FC61E2A}" destId="{2F51148C-5A20-46B6-B5CF-FEC7BB7E2E67}" srcOrd="4" destOrd="0" presId="urn:microsoft.com/office/officeart/2005/8/layout/chevron1"/>
    <dgm:cxn modelId="{1C2A89D9-C164-41E4-B0B4-B5254A2B8B9E}" type="presParOf" srcId="{B1CBF7E2-F209-49A9-A63D-DA9C9FC61E2A}" destId="{7B120CD9-D327-4B7F-A550-D4D6AE7E9B9F}" srcOrd="5" destOrd="0" presId="urn:microsoft.com/office/officeart/2005/8/layout/chevron1"/>
    <dgm:cxn modelId="{E2DB359D-331C-400C-83B8-9DB9A9BEE3C9}" type="presParOf" srcId="{B1CBF7E2-F209-49A9-A63D-DA9C9FC61E2A}" destId="{78EBC0C5-904F-48C7-8CEF-8AFEDDDD5431}" srcOrd="6" destOrd="0" presId="urn:microsoft.com/office/officeart/2005/8/layout/chevron1"/>
    <dgm:cxn modelId="{C3B2F790-3A4A-41C5-99FE-ECC27235B630}" type="presParOf" srcId="{B1CBF7E2-F209-49A9-A63D-DA9C9FC61E2A}" destId="{EEB445CC-2364-409E-B0B2-B315001AECF2}" srcOrd="7" destOrd="0" presId="urn:microsoft.com/office/officeart/2005/8/layout/chevron1"/>
    <dgm:cxn modelId="{A418D0C7-99D4-4A66-A944-584CDCE871A8}" type="presParOf" srcId="{B1CBF7E2-F209-49A9-A63D-DA9C9FC61E2A}" destId="{C46DCF3B-4FD8-4316-824B-1B804DCD265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E10C17D-C04E-43D3-887B-A4C07CE30988}" type="doc">
      <dgm:prSet loTypeId="urn:microsoft.com/office/officeart/2005/8/layout/chevron1" loCatId="process" qsTypeId="urn:microsoft.com/office/officeart/2005/8/quickstyle/simple1" qsCatId="simple" csTypeId="urn:microsoft.com/office/officeart/2005/8/colors/colorful1" csCatId="colorful" phldr="1"/>
      <dgm:spPr/>
    </dgm:pt>
    <dgm:pt modelId="{ED9FB57B-A3BA-444F-8758-BE5A8DD3F6A1}">
      <dgm:prSet phldrT="[Text]" custT="1"/>
      <dgm:spPr/>
      <dgm:t>
        <a:bodyPr/>
        <a:lstStyle/>
        <a:p>
          <a:r>
            <a:rPr lang="en-US" sz="1600" b="1" dirty="0" smtClean="0">
              <a:effectLst>
                <a:outerShdw blurRad="38100" dist="38100" dir="2700000" algn="tl">
                  <a:srgbClr val="000000">
                    <a:alpha val="43137"/>
                  </a:srgbClr>
                </a:outerShdw>
              </a:effectLst>
            </a:rPr>
            <a:t>Step 1: Correlation Matrix</a:t>
          </a:r>
          <a:endParaRPr lang="en-US" sz="1600" b="1" dirty="0">
            <a:effectLst>
              <a:outerShdw blurRad="38100" dist="38100" dir="2700000" algn="tl">
                <a:srgbClr val="000000">
                  <a:alpha val="43137"/>
                </a:srgbClr>
              </a:outerShdw>
            </a:effectLst>
          </a:endParaRPr>
        </a:p>
      </dgm:t>
    </dgm:pt>
    <dgm:pt modelId="{4D2A1A3B-042C-4172-BA5B-59D5F6638380}" type="parTrans" cxnId="{F0D82C34-92AB-4037-9E37-B49EF68575BA}">
      <dgm:prSet/>
      <dgm:spPr/>
      <dgm:t>
        <a:bodyPr/>
        <a:lstStyle/>
        <a:p>
          <a:endParaRPr lang="en-US"/>
        </a:p>
      </dgm:t>
    </dgm:pt>
    <dgm:pt modelId="{F64C65A7-D62D-487D-AD92-96A151E781A6}" type="sibTrans" cxnId="{F0D82C34-92AB-4037-9E37-B49EF68575BA}">
      <dgm:prSet/>
      <dgm:spPr/>
      <dgm:t>
        <a:bodyPr/>
        <a:lstStyle/>
        <a:p>
          <a:endParaRPr lang="en-US"/>
        </a:p>
      </dgm:t>
    </dgm:pt>
    <dgm:pt modelId="{8CF68403-955A-4E98-97A4-B9A6554A9ECC}">
      <dgm:prSet phldrT="[Text]" custT="1"/>
      <dgm:spPr/>
      <dgm:t>
        <a:bodyPr/>
        <a:lstStyle/>
        <a:p>
          <a:r>
            <a:rPr lang="en-US" sz="1600" b="1" dirty="0" smtClean="0">
              <a:effectLst>
                <a:outerShdw blurRad="38100" dist="38100" dir="2700000" algn="tl">
                  <a:srgbClr val="000000">
                    <a:alpha val="43137"/>
                  </a:srgbClr>
                </a:outerShdw>
              </a:effectLst>
            </a:rPr>
            <a:t>Step 2: Adjacency Matrix</a:t>
          </a:r>
          <a:endParaRPr lang="en-US" sz="1600" b="1" dirty="0">
            <a:effectLst>
              <a:outerShdw blurRad="38100" dist="38100" dir="2700000" algn="tl">
                <a:srgbClr val="000000">
                  <a:alpha val="43137"/>
                </a:srgbClr>
              </a:outerShdw>
            </a:effectLst>
          </a:endParaRPr>
        </a:p>
      </dgm:t>
    </dgm:pt>
    <dgm:pt modelId="{0C0642EF-D03C-4169-9C47-900B7F07C5B6}" type="parTrans" cxnId="{663E8362-8DFA-44AF-B43A-7DB8AEA968E4}">
      <dgm:prSet/>
      <dgm:spPr/>
      <dgm:t>
        <a:bodyPr/>
        <a:lstStyle/>
        <a:p>
          <a:endParaRPr lang="en-US"/>
        </a:p>
      </dgm:t>
    </dgm:pt>
    <dgm:pt modelId="{987B3F89-487F-43FF-BDBE-F0C4974B6E1C}" type="sibTrans" cxnId="{663E8362-8DFA-44AF-B43A-7DB8AEA968E4}">
      <dgm:prSet/>
      <dgm:spPr/>
      <dgm:t>
        <a:bodyPr/>
        <a:lstStyle/>
        <a:p>
          <a:endParaRPr lang="en-US"/>
        </a:p>
      </dgm:t>
    </dgm:pt>
    <dgm:pt modelId="{633876A4-3BC8-4FBD-A1E9-F4F6D29E33D2}">
      <dgm:prSet phldrT="[Text]" custT="1"/>
      <dgm:spPr/>
      <dgm:t>
        <a:bodyPr/>
        <a:lstStyle/>
        <a:p>
          <a:r>
            <a:rPr lang="en-US" sz="1600" b="1" dirty="0" smtClean="0">
              <a:effectLst>
                <a:outerShdw blurRad="38100" dist="38100" dir="2700000" algn="tl">
                  <a:srgbClr val="000000">
                    <a:alpha val="43137"/>
                  </a:srgbClr>
                </a:outerShdw>
              </a:effectLst>
            </a:rPr>
            <a:t>Step 3: Topological Overlap Matrix</a:t>
          </a:r>
          <a:endParaRPr lang="en-US" sz="1600" b="1" dirty="0">
            <a:effectLst>
              <a:outerShdw blurRad="38100" dist="38100" dir="2700000" algn="tl">
                <a:srgbClr val="000000">
                  <a:alpha val="43137"/>
                </a:srgbClr>
              </a:outerShdw>
            </a:effectLst>
          </a:endParaRPr>
        </a:p>
      </dgm:t>
    </dgm:pt>
    <dgm:pt modelId="{CD8CD28C-61D3-4D1F-A731-1AD318E55BB7}" type="parTrans" cxnId="{122836E0-7BE4-4F8D-8C9F-D16222CF6600}">
      <dgm:prSet/>
      <dgm:spPr/>
      <dgm:t>
        <a:bodyPr/>
        <a:lstStyle/>
        <a:p>
          <a:endParaRPr lang="en-US"/>
        </a:p>
      </dgm:t>
    </dgm:pt>
    <dgm:pt modelId="{9312DC42-601E-4827-9781-CAC89B98AC0D}" type="sibTrans" cxnId="{122836E0-7BE4-4F8D-8C9F-D16222CF6600}">
      <dgm:prSet/>
      <dgm:spPr/>
      <dgm:t>
        <a:bodyPr/>
        <a:lstStyle/>
        <a:p>
          <a:endParaRPr lang="en-US"/>
        </a:p>
      </dgm:t>
    </dgm:pt>
    <dgm:pt modelId="{FFD7B555-6287-4C70-B499-3ABCFCA4C2F2}">
      <dgm:prSet phldrT="[Text]" custT="1"/>
      <dgm:spPr/>
      <dgm:t>
        <a:bodyPr/>
        <a:lstStyle/>
        <a:p>
          <a:r>
            <a:rPr lang="en-US" sz="1600" b="1" dirty="0" smtClean="0">
              <a:effectLst>
                <a:outerShdw blurRad="38100" dist="38100" dir="2700000" algn="tl">
                  <a:srgbClr val="000000">
                    <a:alpha val="43137"/>
                  </a:srgbClr>
                </a:outerShdw>
              </a:effectLst>
            </a:rPr>
            <a:t>Step 4: </a:t>
          </a:r>
        </a:p>
        <a:p>
          <a:r>
            <a:rPr lang="en-US" sz="1600" b="1" dirty="0" smtClean="0">
              <a:effectLst>
                <a:outerShdw blurRad="38100" dist="38100" dir="2700000" algn="tl">
                  <a:srgbClr val="000000">
                    <a:alpha val="43137"/>
                  </a:srgbClr>
                </a:outerShdw>
              </a:effectLst>
            </a:rPr>
            <a:t>Tree Cutting</a:t>
          </a:r>
          <a:endParaRPr lang="en-US" sz="1600" b="1" dirty="0">
            <a:effectLst>
              <a:outerShdw blurRad="38100" dist="38100" dir="2700000" algn="tl">
                <a:srgbClr val="000000">
                  <a:alpha val="43137"/>
                </a:srgbClr>
              </a:outerShdw>
            </a:effectLst>
          </a:endParaRPr>
        </a:p>
      </dgm:t>
    </dgm:pt>
    <dgm:pt modelId="{00AFB1BE-4EA4-4655-A930-B07245249F2A}" type="parTrans" cxnId="{42B039F4-2E7C-45AA-9991-1B091F165ECF}">
      <dgm:prSet/>
      <dgm:spPr/>
      <dgm:t>
        <a:bodyPr/>
        <a:lstStyle/>
        <a:p>
          <a:endParaRPr lang="en-US"/>
        </a:p>
      </dgm:t>
    </dgm:pt>
    <dgm:pt modelId="{3B83F450-3064-4E8C-9F14-3AB0BB0CA4DC}" type="sibTrans" cxnId="{42B039F4-2E7C-45AA-9991-1B091F165ECF}">
      <dgm:prSet/>
      <dgm:spPr/>
      <dgm:t>
        <a:bodyPr/>
        <a:lstStyle/>
        <a:p>
          <a:endParaRPr lang="en-US"/>
        </a:p>
      </dgm:t>
    </dgm:pt>
    <dgm:pt modelId="{DA45D673-4397-4848-9DAA-56578373DC16}">
      <dgm:prSet phldrT="[Text]" custT="1"/>
      <dgm:spPr/>
      <dgm:t>
        <a:bodyPr/>
        <a:lstStyle/>
        <a:p>
          <a:r>
            <a:rPr lang="en-US" sz="2800" b="1" dirty="0" smtClean="0">
              <a:effectLst>
                <a:outerShdw blurRad="38100" dist="38100" dir="2700000" algn="tl">
                  <a:srgbClr val="000000">
                    <a:alpha val="43137"/>
                  </a:srgbClr>
                </a:outerShdw>
              </a:effectLst>
            </a:rPr>
            <a:t>Step 5: </a:t>
          </a:r>
        </a:p>
        <a:p>
          <a:r>
            <a:rPr lang="en-US" sz="2800" b="1" dirty="0" smtClean="0">
              <a:effectLst>
                <a:outerShdw blurRad="38100" dist="38100" dir="2700000" algn="tl">
                  <a:srgbClr val="000000">
                    <a:alpha val="43137"/>
                  </a:srgbClr>
                </a:outerShdw>
              </a:effectLst>
            </a:rPr>
            <a:t>Summarize &amp; Characterize Modules</a:t>
          </a:r>
          <a:endParaRPr lang="en-US" sz="2800" b="1" dirty="0">
            <a:effectLst>
              <a:outerShdw blurRad="38100" dist="38100" dir="2700000" algn="tl">
                <a:srgbClr val="000000">
                  <a:alpha val="43137"/>
                </a:srgbClr>
              </a:outerShdw>
            </a:effectLst>
          </a:endParaRPr>
        </a:p>
      </dgm:t>
    </dgm:pt>
    <dgm:pt modelId="{BA47E42D-7A80-4396-8E9D-DCE2098C927D}" type="parTrans" cxnId="{5426A950-74C0-42C1-8BAB-C2CDEF16E11A}">
      <dgm:prSet/>
      <dgm:spPr/>
      <dgm:t>
        <a:bodyPr/>
        <a:lstStyle/>
        <a:p>
          <a:endParaRPr lang="en-US"/>
        </a:p>
      </dgm:t>
    </dgm:pt>
    <dgm:pt modelId="{4C9A4E06-7472-4487-94A3-29846C74C368}" type="sibTrans" cxnId="{5426A950-74C0-42C1-8BAB-C2CDEF16E11A}">
      <dgm:prSet/>
      <dgm:spPr/>
      <dgm:t>
        <a:bodyPr/>
        <a:lstStyle/>
        <a:p>
          <a:endParaRPr lang="en-US"/>
        </a:p>
      </dgm:t>
    </dgm:pt>
    <dgm:pt modelId="{B1CBF7E2-F209-49A9-A63D-DA9C9FC61E2A}" type="pres">
      <dgm:prSet presAssocID="{6E10C17D-C04E-43D3-887B-A4C07CE30988}" presName="Name0" presStyleCnt="0">
        <dgm:presLayoutVars>
          <dgm:dir/>
          <dgm:animLvl val="lvl"/>
          <dgm:resizeHandles val="exact"/>
        </dgm:presLayoutVars>
      </dgm:prSet>
      <dgm:spPr/>
    </dgm:pt>
    <dgm:pt modelId="{23F65FDB-9F83-4F1F-BE72-554C3A9CFF07}" type="pres">
      <dgm:prSet presAssocID="{ED9FB57B-A3BA-444F-8758-BE5A8DD3F6A1}" presName="parTxOnly" presStyleLbl="node1" presStyleIdx="0" presStyleCnt="5">
        <dgm:presLayoutVars>
          <dgm:chMax val="0"/>
          <dgm:chPref val="0"/>
          <dgm:bulletEnabled val="1"/>
        </dgm:presLayoutVars>
      </dgm:prSet>
      <dgm:spPr/>
      <dgm:t>
        <a:bodyPr/>
        <a:lstStyle/>
        <a:p>
          <a:endParaRPr lang="en-US"/>
        </a:p>
      </dgm:t>
    </dgm:pt>
    <dgm:pt modelId="{3FE96DE3-05B0-439C-A95B-8F23A8F5EE93}" type="pres">
      <dgm:prSet presAssocID="{F64C65A7-D62D-487D-AD92-96A151E781A6}" presName="parTxOnlySpace" presStyleCnt="0"/>
      <dgm:spPr/>
    </dgm:pt>
    <dgm:pt modelId="{93F79284-6BDF-4247-9CDA-369967EAB389}" type="pres">
      <dgm:prSet presAssocID="{8CF68403-955A-4E98-97A4-B9A6554A9ECC}" presName="parTxOnly" presStyleLbl="node1" presStyleIdx="1" presStyleCnt="5">
        <dgm:presLayoutVars>
          <dgm:chMax val="0"/>
          <dgm:chPref val="0"/>
          <dgm:bulletEnabled val="1"/>
        </dgm:presLayoutVars>
      </dgm:prSet>
      <dgm:spPr/>
      <dgm:t>
        <a:bodyPr/>
        <a:lstStyle/>
        <a:p>
          <a:endParaRPr lang="en-US"/>
        </a:p>
      </dgm:t>
    </dgm:pt>
    <dgm:pt modelId="{19E9772F-2C75-4D30-9567-7D2A4B57CD75}" type="pres">
      <dgm:prSet presAssocID="{987B3F89-487F-43FF-BDBE-F0C4974B6E1C}" presName="parTxOnlySpace" presStyleCnt="0"/>
      <dgm:spPr/>
    </dgm:pt>
    <dgm:pt modelId="{2F51148C-5A20-46B6-B5CF-FEC7BB7E2E67}" type="pres">
      <dgm:prSet presAssocID="{633876A4-3BC8-4FBD-A1E9-F4F6D29E33D2}" presName="parTxOnly" presStyleLbl="node1" presStyleIdx="2" presStyleCnt="5">
        <dgm:presLayoutVars>
          <dgm:chMax val="0"/>
          <dgm:chPref val="0"/>
          <dgm:bulletEnabled val="1"/>
        </dgm:presLayoutVars>
      </dgm:prSet>
      <dgm:spPr/>
      <dgm:t>
        <a:bodyPr/>
        <a:lstStyle/>
        <a:p>
          <a:endParaRPr lang="en-US"/>
        </a:p>
      </dgm:t>
    </dgm:pt>
    <dgm:pt modelId="{7B120CD9-D327-4B7F-A550-D4D6AE7E9B9F}" type="pres">
      <dgm:prSet presAssocID="{9312DC42-601E-4827-9781-CAC89B98AC0D}" presName="parTxOnlySpace" presStyleCnt="0"/>
      <dgm:spPr/>
    </dgm:pt>
    <dgm:pt modelId="{78EBC0C5-904F-48C7-8CEF-8AFEDDDD5431}" type="pres">
      <dgm:prSet presAssocID="{FFD7B555-6287-4C70-B499-3ABCFCA4C2F2}" presName="parTxOnly" presStyleLbl="node1" presStyleIdx="3" presStyleCnt="5">
        <dgm:presLayoutVars>
          <dgm:chMax val="0"/>
          <dgm:chPref val="0"/>
          <dgm:bulletEnabled val="1"/>
        </dgm:presLayoutVars>
      </dgm:prSet>
      <dgm:spPr/>
      <dgm:t>
        <a:bodyPr/>
        <a:lstStyle/>
        <a:p>
          <a:endParaRPr lang="en-US"/>
        </a:p>
      </dgm:t>
    </dgm:pt>
    <dgm:pt modelId="{EEB445CC-2364-409E-B0B2-B315001AECF2}" type="pres">
      <dgm:prSet presAssocID="{3B83F450-3064-4E8C-9F14-3AB0BB0CA4DC}" presName="parTxOnlySpace" presStyleCnt="0"/>
      <dgm:spPr/>
    </dgm:pt>
    <dgm:pt modelId="{C46DCF3B-4FD8-4316-824B-1B804DCD265F}" type="pres">
      <dgm:prSet presAssocID="{DA45D673-4397-4848-9DAA-56578373DC16}" presName="parTxOnly" presStyleLbl="node1" presStyleIdx="4" presStyleCnt="5" custScaleX="243683" custScaleY="243683">
        <dgm:presLayoutVars>
          <dgm:chMax val="0"/>
          <dgm:chPref val="0"/>
          <dgm:bulletEnabled val="1"/>
        </dgm:presLayoutVars>
      </dgm:prSet>
      <dgm:spPr/>
      <dgm:t>
        <a:bodyPr/>
        <a:lstStyle/>
        <a:p>
          <a:endParaRPr lang="en-US"/>
        </a:p>
      </dgm:t>
    </dgm:pt>
  </dgm:ptLst>
  <dgm:cxnLst>
    <dgm:cxn modelId="{52C238FB-38D7-4B6F-A67E-CF4050B5E119}" type="presOf" srcId="{6E10C17D-C04E-43D3-887B-A4C07CE30988}" destId="{B1CBF7E2-F209-49A9-A63D-DA9C9FC61E2A}" srcOrd="0" destOrd="0" presId="urn:microsoft.com/office/officeart/2005/8/layout/chevron1"/>
    <dgm:cxn modelId="{122836E0-7BE4-4F8D-8C9F-D16222CF6600}" srcId="{6E10C17D-C04E-43D3-887B-A4C07CE30988}" destId="{633876A4-3BC8-4FBD-A1E9-F4F6D29E33D2}" srcOrd="2" destOrd="0" parTransId="{CD8CD28C-61D3-4D1F-A731-1AD318E55BB7}" sibTransId="{9312DC42-601E-4827-9781-CAC89B98AC0D}"/>
    <dgm:cxn modelId="{42B039F4-2E7C-45AA-9991-1B091F165ECF}" srcId="{6E10C17D-C04E-43D3-887B-A4C07CE30988}" destId="{FFD7B555-6287-4C70-B499-3ABCFCA4C2F2}" srcOrd="3" destOrd="0" parTransId="{00AFB1BE-4EA4-4655-A930-B07245249F2A}" sibTransId="{3B83F450-3064-4E8C-9F14-3AB0BB0CA4DC}"/>
    <dgm:cxn modelId="{57442BD7-AE25-427D-9EB8-98BF98A12E98}" type="presOf" srcId="{ED9FB57B-A3BA-444F-8758-BE5A8DD3F6A1}" destId="{23F65FDB-9F83-4F1F-BE72-554C3A9CFF07}" srcOrd="0" destOrd="0" presId="urn:microsoft.com/office/officeart/2005/8/layout/chevron1"/>
    <dgm:cxn modelId="{F0D82C34-92AB-4037-9E37-B49EF68575BA}" srcId="{6E10C17D-C04E-43D3-887B-A4C07CE30988}" destId="{ED9FB57B-A3BA-444F-8758-BE5A8DD3F6A1}" srcOrd="0" destOrd="0" parTransId="{4D2A1A3B-042C-4172-BA5B-59D5F6638380}" sibTransId="{F64C65A7-D62D-487D-AD92-96A151E781A6}"/>
    <dgm:cxn modelId="{4778B862-19E7-48DC-BB84-151029FD3D1C}" type="presOf" srcId="{633876A4-3BC8-4FBD-A1E9-F4F6D29E33D2}" destId="{2F51148C-5A20-46B6-B5CF-FEC7BB7E2E67}" srcOrd="0" destOrd="0" presId="urn:microsoft.com/office/officeart/2005/8/layout/chevron1"/>
    <dgm:cxn modelId="{2B8945DF-3A50-4618-AE46-03BC216C4985}" type="presOf" srcId="{8CF68403-955A-4E98-97A4-B9A6554A9ECC}" destId="{93F79284-6BDF-4247-9CDA-369967EAB389}" srcOrd="0" destOrd="0" presId="urn:microsoft.com/office/officeart/2005/8/layout/chevron1"/>
    <dgm:cxn modelId="{28FDF9B6-B047-4649-8240-087E3D17DEA5}" type="presOf" srcId="{FFD7B555-6287-4C70-B499-3ABCFCA4C2F2}" destId="{78EBC0C5-904F-48C7-8CEF-8AFEDDDD5431}" srcOrd="0" destOrd="0" presId="urn:microsoft.com/office/officeart/2005/8/layout/chevron1"/>
    <dgm:cxn modelId="{5426A950-74C0-42C1-8BAB-C2CDEF16E11A}" srcId="{6E10C17D-C04E-43D3-887B-A4C07CE30988}" destId="{DA45D673-4397-4848-9DAA-56578373DC16}" srcOrd="4" destOrd="0" parTransId="{BA47E42D-7A80-4396-8E9D-DCE2098C927D}" sibTransId="{4C9A4E06-7472-4487-94A3-29846C74C368}"/>
    <dgm:cxn modelId="{E27791C8-861D-49AC-B9A5-2E6776987174}" type="presOf" srcId="{DA45D673-4397-4848-9DAA-56578373DC16}" destId="{C46DCF3B-4FD8-4316-824B-1B804DCD265F}" srcOrd="0" destOrd="0" presId="urn:microsoft.com/office/officeart/2005/8/layout/chevron1"/>
    <dgm:cxn modelId="{663E8362-8DFA-44AF-B43A-7DB8AEA968E4}" srcId="{6E10C17D-C04E-43D3-887B-A4C07CE30988}" destId="{8CF68403-955A-4E98-97A4-B9A6554A9ECC}" srcOrd="1" destOrd="0" parTransId="{0C0642EF-D03C-4169-9C47-900B7F07C5B6}" sibTransId="{987B3F89-487F-43FF-BDBE-F0C4974B6E1C}"/>
    <dgm:cxn modelId="{9FED2567-15D3-47EA-8F59-58B8CFBF04E3}" type="presParOf" srcId="{B1CBF7E2-F209-49A9-A63D-DA9C9FC61E2A}" destId="{23F65FDB-9F83-4F1F-BE72-554C3A9CFF07}" srcOrd="0" destOrd="0" presId="urn:microsoft.com/office/officeart/2005/8/layout/chevron1"/>
    <dgm:cxn modelId="{5EB3F473-6900-46E8-96EB-094627694F3F}" type="presParOf" srcId="{B1CBF7E2-F209-49A9-A63D-DA9C9FC61E2A}" destId="{3FE96DE3-05B0-439C-A95B-8F23A8F5EE93}" srcOrd="1" destOrd="0" presId="urn:microsoft.com/office/officeart/2005/8/layout/chevron1"/>
    <dgm:cxn modelId="{0B7E582E-5B6E-4F71-8ECE-1E40F53963D9}" type="presParOf" srcId="{B1CBF7E2-F209-49A9-A63D-DA9C9FC61E2A}" destId="{93F79284-6BDF-4247-9CDA-369967EAB389}" srcOrd="2" destOrd="0" presId="urn:microsoft.com/office/officeart/2005/8/layout/chevron1"/>
    <dgm:cxn modelId="{3EB14116-3313-4AFA-842E-D06F5F824DAF}" type="presParOf" srcId="{B1CBF7E2-F209-49A9-A63D-DA9C9FC61E2A}" destId="{19E9772F-2C75-4D30-9567-7D2A4B57CD75}" srcOrd="3" destOrd="0" presId="urn:microsoft.com/office/officeart/2005/8/layout/chevron1"/>
    <dgm:cxn modelId="{A079895A-85F5-45A4-BA9E-3D785FF82BE1}" type="presParOf" srcId="{B1CBF7E2-F209-49A9-A63D-DA9C9FC61E2A}" destId="{2F51148C-5A20-46B6-B5CF-FEC7BB7E2E67}" srcOrd="4" destOrd="0" presId="urn:microsoft.com/office/officeart/2005/8/layout/chevron1"/>
    <dgm:cxn modelId="{F99C3B20-5CC0-48CB-B5D6-2F22E71B06BF}" type="presParOf" srcId="{B1CBF7E2-F209-49A9-A63D-DA9C9FC61E2A}" destId="{7B120CD9-D327-4B7F-A550-D4D6AE7E9B9F}" srcOrd="5" destOrd="0" presId="urn:microsoft.com/office/officeart/2005/8/layout/chevron1"/>
    <dgm:cxn modelId="{872DC46A-C1A6-4ED7-9C4D-6BB479AAC61C}" type="presParOf" srcId="{B1CBF7E2-F209-49A9-A63D-DA9C9FC61E2A}" destId="{78EBC0C5-904F-48C7-8CEF-8AFEDDDD5431}" srcOrd="6" destOrd="0" presId="urn:microsoft.com/office/officeart/2005/8/layout/chevron1"/>
    <dgm:cxn modelId="{B5EFF022-DFB4-42E2-96EC-DDC88CC539AD}" type="presParOf" srcId="{B1CBF7E2-F209-49A9-A63D-DA9C9FC61E2A}" destId="{EEB445CC-2364-409E-B0B2-B315001AECF2}" srcOrd="7" destOrd="0" presId="urn:microsoft.com/office/officeart/2005/8/layout/chevron1"/>
    <dgm:cxn modelId="{45A429A6-DF00-4A8F-863E-B8A9292E9EA3}" type="presParOf" srcId="{B1CBF7E2-F209-49A9-A63D-DA9C9FC61E2A}" destId="{C46DCF3B-4FD8-4316-824B-1B804DCD265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31EE5-FD99-48C2-ADEC-12E3C516369F}" type="datetimeFigureOut">
              <a:rPr lang="en-US" smtClean="0"/>
              <a:t>2/12/2016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458F8-30D3-49DA-A464-242966BDC982}" type="slidenum">
              <a:rPr lang="en-US" smtClean="0"/>
              <a:t>‹#›</a:t>
            </a:fld>
            <a:endParaRPr lang="en-US"/>
          </a:p>
        </p:txBody>
      </p:sp>
    </p:spTree>
    <p:extLst>
      <p:ext uri="{BB962C8B-B14F-4D97-AF65-F5344CB8AC3E}">
        <p14:creationId xmlns:p14="http://schemas.microsoft.com/office/powerpoint/2010/main" val="171355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a:t>
            </a:fld>
            <a:endParaRPr lang="en-US"/>
          </a:p>
        </p:txBody>
      </p:sp>
    </p:spTree>
    <p:extLst>
      <p:ext uri="{BB962C8B-B14F-4D97-AF65-F5344CB8AC3E}">
        <p14:creationId xmlns:p14="http://schemas.microsoft.com/office/powerpoint/2010/main" val="154919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27</a:t>
            </a:fld>
            <a:endParaRPr lang="en-US"/>
          </a:p>
        </p:txBody>
      </p:sp>
    </p:spTree>
    <p:extLst>
      <p:ext uri="{BB962C8B-B14F-4D97-AF65-F5344CB8AC3E}">
        <p14:creationId xmlns:p14="http://schemas.microsoft.com/office/powerpoint/2010/main" val="350030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a:t>
            </a:r>
            <a:r>
              <a:rPr lang="en-US" baseline="0" dirty="0" smtClean="0"/>
              <a:t> the # probe sets placed into modules is highest in whole brain.  We filtered on DABG on whole brain and were able to apply a mask….</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29</a:t>
            </a:fld>
            <a:endParaRPr lang="en-US"/>
          </a:p>
        </p:txBody>
      </p:sp>
    </p:spTree>
    <p:extLst>
      <p:ext uri="{BB962C8B-B14F-4D97-AF65-F5344CB8AC3E}">
        <p14:creationId xmlns:p14="http://schemas.microsoft.com/office/powerpoint/2010/main" val="1923775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31</a:t>
            </a:fld>
            <a:endParaRPr lang="en-US"/>
          </a:p>
        </p:txBody>
      </p:sp>
    </p:spTree>
    <p:extLst>
      <p:ext uri="{BB962C8B-B14F-4D97-AF65-F5344CB8AC3E}">
        <p14:creationId xmlns:p14="http://schemas.microsoft.com/office/powerpoint/2010/main" val="2686276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these meta-modules</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33</a:t>
            </a:fld>
            <a:endParaRPr lang="en-US"/>
          </a:p>
        </p:txBody>
      </p:sp>
    </p:spTree>
    <p:extLst>
      <p:ext uri="{BB962C8B-B14F-4D97-AF65-F5344CB8AC3E}">
        <p14:creationId xmlns:p14="http://schemas.microsoft.com/office/powerpoint/2010/main" val="3138650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36</a:t>
            </a:fld>
            <a:endParaRPr lang="en-US"/>
          </a:p>
        </p:txBody>
      </p:sp>
    </p:spTree>
    <p:extLst>
      <p:ext uri="{BB962C8B-B14F-4D97-AF65-F5344CB8AC3E}">
        <p14:creationId xmlns:p14="http://schemas.microsoft.com/office/powerpoint/2010/main" val="987581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table:</a:t>
            </a:r>
          </a:p>
          <a:p>
            <a:r>
              <a:rPr lang="en-US" dirty="0" smtClean="0"/>
              <a:t>Assuming 30,000</a:t>
            </a:r>
            <a:r>
              <a:rPr lang="en-US" baseline="0" dirty="0" smtClean="0"/>
              <a:t> test for gene centric and 500 tests for network</a:t>
            </a:r>
          </a:p>
          <a:p>
            <a:r>
              <a:rPr lang="en-US" baseline="0" dirty="0" smtClean="0"/>
              <a:t>K represents the true amount of genes that correlate with phenotype</a:t>
            </a:r>
          </a:p>
          <a:p>
            <a:r>
              <a:rPr lang="en-US" baseline="0" dirty="0" smtClean="0"/>
              <a:t>Alpha </a:t>
            </a:r>
            <a:r>
              <a:rPr lang="en-US" baseline="0" dirty="0" err="1" smtClean="0"/>
              <a:t>adj</a:t>
            </a:r>
            <a:r>
              <a:rPr lang="en-US" baseline="0" dirty="0" smtClean="0"/>
              <a:t> is the adjusted alpha level using FDR</a:t>
            </a:r>
          </a:p>
          <a:p>
            <a:r>
              <a:rPr lang="en-US" baseline="0" dirty="0" smtClean="0"/>
              <a:t>Sample size = 30</a:t>
            </a:r>
          </a:p>
          <a:p>
            <a:r>
              <a:rPr lang="en-US" baseline="0" dirty="0" smtClean="0"/>
              <a:t>Nominal alpha = 0.05</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40</a:t>
            </a:fld>
            <a:endParaRPr lang="en-US"/>
          </a:p>
        </p:txBody>
      </p:sp>
    </p:spTree>
    <p:extLst>
      <p:ext uri="{BB962C8B-B14F-4D97-AF65-F5344CB8AC3E}">
        <p14:creationId xmlns:p14="http://schemas.microsoft.com/office/powerpoint/2010/main" val="951863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Citation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C36EAF8-4EE0-024D-914D-2C7F247A6EF2}"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67160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A09CE6-0673-6444-B19E-07A13B0DD26D}" type="slidenum">
              <a:rPr lang="en-US" smtClean="0"/>
              <a:t>43</a:t>
            </a:fld>
            <a:endParaRPr lang="en-US"/>
          </a:p>
        </p:txBody>
      </p:sp>
    </p:spTree>
    <p:extLst>
      <p:ext uri="{BB962C8B-B14F-4D97-AF65-F5344CB8AC3E}">
        <p14:creationId xmlns:p14="http://schemas.microsoft.com/office/powerpoint/2010/main" val="41742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a:t>
            </a:fld>
            <a:endParaRPr lang="en-US"/>
          </a:p>
        </p:txBody>
      </p:sp>
    </p:spTree>
    <p:extLst>
      <p:ext uri="{BB962C8B-B14F-4D97-AF65-F5344CB8AC3E}">
        <p14:creationId xmlns:p14="http://schemas.microsoft.com/office/powerpoint/2010/main" val="1471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9</a:t>
            </a:fld>
            <a:endParaRPr lang="en-US"/>
          </a:p>
        </p:txBody>
      </p:sp>
    </p:spTree>
    <p:extLst>
      <p:ext uri="{BB962C8B-B14F-4D97-AF65-F5344CB8AC3E}">
        <p14:creationId xmlns:p14="http://schemas.microsoft.com/office/powerpoint/2010/main" val="333789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10</a:t>
            </a:fld>
            <a:endParaRPr lang="en-US"/>
          </a:p>
        </p:txBody>
      </p:sp>
    </p:spTree>
    <p:extLst>
      <p:ext uri="{BB962C8B-B14F-4D97-AF65-F5344CB8AC3E}">
        <p14:creationId xmlns:p14="http://schemas.microsoft.com/office/powerpoint/2010/main" val="834268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Absolute minimum is 15 samples, but they don’t recommend less</a:t>
            </a:r>
            <a:r>
              <a:rPr lang="en-US" baseline="0" dirty="0" smtClean="0"/>
              <a:t> than 20. </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11</a:t>
            </a:fld>
            <a:endParaRPr lang="en-US"/>
          </a:p>
        </p:txBody>
      </p:sp>
    </p:spTree>
    <p:extLst>
      <p:ext uri="{BB962C8B-B14F-4D97-AF65-F5344CB8AC3E}">
        <p14:creationId xmlns:p14="http://schemas.microsoft.com/office/powerpoint/2010/main" val="1140977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16</a:t>
            </a:fld>
            <a:endParaRPr lang="en-US"/>
          </a:p>
        </p:txBody>
      </p:sp>
    </p:spTree>
    <p:extLst>
      <p:ext uri="{BB962C8B-B14F-4D97-AF65-F5344CB8AC3E}">
        <p14:creationId xmlns:p14="http://schemas.microsoft.com/office/powerpoint/2010/main" val="276074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A458F8-30D3-49DA-A464-242966BDC982}" type="slidenum">
              <a:rPr lang="en-US" smtClean="0"/>
              <a:t>22</a:t>
            </a:fld>
            <a:endParaRPr lang="en-US"/>
          </a:p>
        </p:txBody>
      </p:sp>
    </p:spTree>
    <p:extLst>
      <p:ext uri="{BB962C8B-B14F-4D97-AF65-F5344CB8AC3E}">
        <p14:creationId xmlns:p14="http://schemas.microsoft.com/office/powerpoint/2010/main" val="2151901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a:t>
            </a:r>
            <a:r>
              <a:rPr lang="en-US" baseline="0" dirty="0" smtClean="0"/>
              <a:t> the # probe sets placed into modules is highest in whole brain.  We filtered on DABG on whole brain and were able to apply a mask….</a:t>
            </a:r>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23</a:t>
            </a:fld>
            <a:endParaRPr lang="en-US"/>
          </a:p>
        </p:txBody>
      </p:sp>
    </p:spTree>
    <p:extLst>
      <p:ext uri="{BB962C8B-B14F-4D97-AF65-F5344CB8AC3E}">
        <p14:creationId xmlns:p14="http://schemas.microsoft.com/office/powerpoint/2010/main" val="368259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Rps15a</a:t>
            </a:r>
            <a:r>
              <a:rPr lang="en-US" baseline="0" dirty="0" smtClean="0"/>
              <a:t> = ribosomal protein S15A</a:t>
            </a:r>
          </a:p>
          <a:p>
            <a:r>
              <a:rPr lang="en-US" baseline="0" dirty="0" smtClean="0"/>
              <a:t>The minimum % variance explained by candidate eigengene in whole brain = 91%</a:t>
            </a:r>
          </a:p>
          <a:p>
            <a:endParaRPr lang="en-US" dirty="0"/>
          </a:p>
        </p:txBody>
      </p:sp>
      <p:sp>
        <p:nvSpPr>
          <p:cNvPr id="4" name="Slide Number Placeholder 3"/>
          <p:cNvSpPr>
            <a:spLocks noGrp="1"/>
          </p:cNvSpPr>
          <p:nvPr>
            <p:ph type="sldNum" sz="quarter" idx="10"/>
          </p:nvPr>
        </p:nvSpPr>
        <p:spPr/>
        <p:txBody>
          <a:bodyPr/>
          <a:lstStyle/>
          <a:p>
            <a:fld id="{9DA458F8-30D3-49DA-A464-242966BDC982}" type="slidenum">
              <a:rPr lang="en-US" smtClean="0"/>
              <a:t>25</a:t>
            </a:fld>
            <a:endParaRPr lang="en-US"/>
          </a:p>
        </p:txBody>
      </p:sp>
    </p:spTree>
    <p:extLst>
      <p:ext uri="{BB962C8B-B14F-4D97-AF65-F5344CB8AC3E}">
        <p14:creationId xmlns:p14="http://schemas.microsoft.com/office/powerpoint/2010/main" val="207676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DE6AB5-CBF5-44E4-96A7-3793E3B77DB6}" type="datetime1">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12938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56EE07-2132-4231-9C0E-B6F2DB485A27}" type="datetime1">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115166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BD6EBC-6451-4C26-BD07-B9DFB3680EEA}" type="datetime1">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119378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8AE5D-D2BF-4A9C-9D6D-A963B3BC92B8}" type="datetime1">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169940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B05EAF-FA38-4E15-AB0A-0D993A9685A9}" type="datetime1">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377008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3B2AD3-56CB-4AFA-AD07-DDAB40B8DCCA}" type="datetime1">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3474177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AC2C4F-6AA1-4C7A-9BEF-7332BF778AF3}" type="datetime1">
              <a:rPr lang="en-US" smtClean="0"/>
              <a:t>2/12/2016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30240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B087BE-4C15-4297-B1BF-D58CD2E918D6}" type="datetime1">
              <a:rPr lang="en-US" smtClean="0"/>
              <a:t>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368785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2F6EB-1654-495E-A97B-F2264F08290C}" type="datetime1">
              <a:rPr lang="en-US" smtClean="0"/>
              <a:t>2/12/2016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221758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178942-7EDC-4398-93C3-99BC46556F0F}" type="datetime1">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270914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B526D1-C0F5-4F5D-8D90-80DCFFD67A90}" type="datetime1">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D2A97-4EF1-4E69-BADC-F722CAE58668}" type="slidenum">
              <a:rPr lang="en-US" smtClean="0"/>
              <a:t>‹#›</a:t>
            </a:fld>
            <a:endParaRPr lang="en-US"/>
          </a:p>
        </p:txBody>
      </p:sp>
    </p:spTree>
    <p:extLst>
      <p:ext uri="{BB962C8B-B14F-4D97-AF65-F5344CB8AC3E}">
        <p14:creationId xmlns:p14="http://schemas.microsoft.com/office/powerpoint/2010/main" val="36283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6815F-D103-416A-A13D-528AF454D25D}" type="datetime1">
              <a:rPr lang="en-US" smtClean="0"/>
              <a:t>2/12/2016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2A97-4EF1-4E69-BADC-F722CAE58668}" type="slidenum">
              <a:rPr lang="en-US" smtClean="0"/>
              <a:t>‹#›</a:t>
            </a:fld>
            <a:endParaRPr lang="en-US"/>
          </a:p>
        </p:txBody>
      </p:sp>
    </p:spTree>
    <p:extLst>
      <p:ext uri="{BB962C8B-B14F-4D97-AF65-F5344CB8AC3E}">
        <p14:creationId xmlns:p14="http://schemas.microsoft.com/office/powerpoint/2010/main" val="115222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abs.genetics.ucla.edu/horvath/CoexpressionNetwork/SignedNetwork/TalkHorvathStemCells.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pedia.com/index.php/Heritabil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labs.genetics.ucla.edu/horvath/CoexpressionNetwork/Rpackages/WGCNA/Tutorials/" TargetMode="External"/><Relationship Id="rId2" Type="http://schemas.openxmlformats.org/officeDocument/2006/relationships/hyperlink" Target="http://dibernardo.tigem.it/files/papers/2008/zhangbin-statappsgeneticsmolbio.pdf" TargetMode="External"/><Relationship Id="rId1" Type="http://schemas.openxmlformats.org/officeDocument/2006/relationships/slideLayout" Target="../slideLayouts/slideLayout2.xml"/><Relationship Id="rId4" Type="http://schemas.openxmlformats.org/officeDocument/2006/relationships/hyperlink" Target="https://labs.genetics.ucla.edu/horvath/CoexpressionNetwork/OverviewWGCNA.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abakoffLab/WGCNA/tree/master/programs/orig" TargetMode="External"/><Relationship Id="rId2" Type="http://schemas.openxmlformats.org/officeDocument/2006/relationships/hyperlink" Target="https://github.com/Vanderll/WGCN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12" y="1122363"/>
            <a:ext cx="11009376" cy="2387600"/>
          </a:xfrm>
        </p:spPr>
        <p:txBody>
          <a:bodyPr>
            <a:normAutofit fontScale="90000"/>
          </a:bodyPr>
          <a:lstStyle/>
          <a:p>
            <a:r>
              <a:rPr lang="en-US" dirty="0" smtClean="0"/>
              <a:t>WGCNA a Network Application: </a:t>
            </a:r>
            <a:br>
              <a:rPr lang="en-US" dirty="0" smtClean="0"/>
            </a:br>
            <a:r>
              <a:rPr lang="en-US" dirty="0" smtClean="0"/>
              <a:t>Whole Brain &amp; Brain Regional </a:t>
            </a:r>
            <a:br>
              <a:rPr lang="en-US" dirty="0" smtClean="0"/>
            </a:br>
            <a:r>
              <a:rPr lang="en-US" dirty="0" smtClean="0"/>
              <a:t>Co-expression Network Interactions</a:t>
            </a:r>
            <a:endParaRPr lang="en-US" dirty="0"/>
          </a:p>
        </p:txBody>
      </p:sp>
      <p:sp>
        <p:nvSpPr>
          <p:cNvPr id="3" name="Subtitle 2"/>
          <p:cNvSpPr>
            <a:spLocks noGrp="1"/>
          </p:cNvSpPr>
          <p:nvPr>
            <p:ph type="subTitle" idx="1"/>
          </p:nvPr>
        </p:nvSpPr>
        <p:spPr/>
        <p:txBody>
          <a:bodyPr/>
          <a:lstStyle/>
          <a:p>
            <a:r>
              <a:rPr lang="en-US" dirty="0" smtClean="0"/>
              <a:t>Lauren Vanderlinden, MS</a:t>
            </a:r>
          </a:p>
          <a:p>
            <a:r>
              <a:rPr lang="en-US" dirty="0" smtClean="0"/>
              <a:t>Network Working Group</a:t>
            </a:r>
          </a:p>
          <a:p>
            <a:r>
              <a:rPr lang="en-US" dirty="0" smtClean="0"/>
              <a:t>Feb 12, 2016</a:t>
            </a:r>
          </a:p>
        </p:txBody>
      </p:sp>
      <p:sp>
        <p:nvSpPr>
          <p:cNvPr id="5" name="Slide Number Placeholder 4"/>
          <p:cNvSpPr>
            <a:spLocks noGrp="1"/>
          </p:cNvSpPr>
          <p:nvPr>
            <p:ph type="sldNum" sz="quarter" idx="12"/>
          </p:nvPr>
        </p:nvSpPr>
        <p:spPr/>
        <p:txBody>
          <a:bodyPr/>
          <a:lstStyle/>
          <a:p>
            <a:fld id="{A31D2A97-4EF1-4E69-BADC-F722CAE58668}" type="slidenum">
              <a:rPr lang="en-US" smtClean="0"/>
              <a:t>1</a:t>
            </a:fld>
            <a:endParaRPr lang="en-US"/>
          </a:p>
        </p:txBody>
      </p:sp>
      <p:pic>
        <p:nvPicPr>
          <p:cNvPr id="7" name="Picture 6"/>
          <p:cNvPicPr>
            <a:picLocks noChangeAspect="1"/>
          </p:cNvPicPr>
          <p:nvPr/>
        </p:nvPicPr>
        <p:blipFill rotWithShape="1">
          <a:blip r:embed="rId3"/>
          <a:srcRect l="25370" t="18055" r="38813" b="63503"/>
          <a:stretch/>
        </p:blipFill>
        <p:spPr>
          <a:xfrm>
            <a:off x="3109151" y="5127813"/>
            <a:ext cx="5973699" cy="1730187"/>
          </a:xfrm>
          <a:prstGeom prst="rect">
            <a:avLst/>
          </a:prstGeom>
          <a:ln>
            <a:solidFill>
              <a:schemeClr val="tx1"/>
            </a:solidFill>
          </a:ln>
        </p:spPr>
      </p:pic>
    </p:spTree>
    <p:extLst>
      <p:ext uri="{BB962C8B-B14F-4D97-AF65-F5344CB8AC3E}">
        <p14:creationId xmlns:p14="http://schemas.microsoft.com/office/powerpoint/2010/main" val="19323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&amp; Network Type</a:t>
            </a:r>
            <a:endParaRPr lang="en-US" dirty="0"/>
          </a:p>
        </p:txBody>
      </p:sp>
      <p:sp>
        <p:nvSpPr>
          <p:cNvPr id="3" name="Content Placeholder 2"/>
          <p:cNvSpPr>
            <a:spLocks noGrp="1"/>
          </p:cNvSpPr>
          <p:nvPr>
            <p:ph idx="1"/>
          </p:nvPr>
        </p:nvSpPr>
        <p:spPr>
          <a:xfrm>
            <a:off x="838200" y="1665027"/>
            <a:ext cx="10515600" cy="5049672"/>
          </a:xfrm>
        </p:spPr>
        <p:txBody>
          <a:bodyPr>
            <a:normAutofit fontScale="92500" lnSpcReduction="10000"/>
          </a:bodyPr>
          <a:lstStyle/>
          <a:p>
            <a:r>
              <a:rPr lang="en-US" dirty="0" smtClean="0"/>
              <a:t>Correlation: We used a Spearman correlation</a:t>
            </a:r>
          </a:p>
          <a:p>
            <a:pPr lvl="1"/>
            <a:r>
              <a:rPr lang="en-US" dirty="0" smtClean="0"/>
              <a:t>Chose a non-</a:t>
            </a:r>
            <a:r>
              <a:rPr lang="en-US" dirty="0" err="1" smtClean="0"/>
              <a:t>parameteric</a:t>
            </a:r>
            <a:r>
              <a:rPr lang="en-US" dirty="0" smtClean="0"/>
              <a:t> option for robustness against outliers</a:t>
            </a:r>
          </a:p>
          <a:p>
            <a:pPr lvl="1"/>
            <a:r>
              <a:rPr lang="en-US" dirty="0" smtClean="0"/>
              <a:t>Spearman used to be the non-</a:t>
            </a:r>
            <a:r>
              <a:rPr lang="en-US" dirty="0" err="1" smtClean="0"/>
              <a:t>parameteric</a:t>
            </a:r>
            <a:r>
              <a:rPr lang="en-US" dirty="0" smtClean="0"/>
              <a:t> option in WGCNA, but they changed it to </a:t>
            </a:r>
            <a:r>
              <a:rPr lang="en-US" dirty="0" err="1" smtClean="0"/>
              <a:t>biweight</a:t>
            </a:r>
            <a:r>
              <a:rPr lang="en-US" dirty="0" smtClean="0"/>
              <a:t> </a:t>
            </a:r>
            <a:r>
              <a:rPr lang="en-US" dirty="0" err="1" smtClean="0"/>
              <a:t>midcorrelation</a:t>
            </a:r>
            <a:r>
              <a:rPr lang="en-US" dirty="0" smtClean="0"/>
              <a:t> (</a:t>
            </a:r>
            <a:r>
              <a:rPr lang="en-US" dirty="0" err="1" smtClean="0"/>
              <a:t>bicor</a:t>
            </a:r>
            <a:r>
              <a:rPr lang="en-US" dirty="0" smtClean="0"/>
              <a:t>)</a:t>
            </a:r>
          </a:p>
          <a:p>
            <a:pPr lvl="1"/>
            <a:r>
              <a:rPr lang="en-US" dirty="0" err="1" smtClean="0"/>
              <a:t>Bicor</a:t>
            </a:r>
            <a:r>
              <a:rPr lang="en-US" dirty="0" smtClean="0"/>
              <a:t> is more robust than Pearson, but more powerful than Spearman  (Hardin et al, 2007)</a:t>
            </a:r>
          </a:p>
          <a:p>
            <a:r>
              <a:rPr lang="en-US" dirty="0" smtClean="0"/>
              <a:t>Network Type: We used an unsigned network </a:t>
            </a:r>
            <a:endParaRPr lang="en-US" dirty="0"/>
          </a:p>
          <a:p>
            <a:pPr lvl="1"/>
            <a:r>
              <a:rPr lang="en-US" dirty="0" smtClean="0"/>
              <a:t>Biologically, you would have both up- and down- regulated genes in the same pathway </a:t>
            </a:r>
          </a:p>
          <a:p>
            <a:pPr lvl="1"/>
            <a:r>
              <a:rPr lang="en-US" dirty="0" smtClean="0"/>
              <a:t>“Overall, recent applications have convinced me that signed networks are preferable.” Horvath (</a:t>
            </a:r>
            <a:r>
              <a:rPr lang="en-US" dirty="0" smtClean="0">
                <a:hlinkClick r:id="rId3"/>
              </a:rPr>
              <a:t>https://labs.genetics.ucla.edu/horvath/CoexpressionNetwork/SignedNetwork/TalkHorvathStemCells.pdf</a:t>
            </a:r>
            <a:r>
              <a:rPr lang="en-US" dirty="0" smtClean="0"/>
              <a:t>)</a:t>
            </a:r>
          </a:p>
          <a:p>
            <a:pPr lvl="1"/>
            <a:r>
              <a:rPr lang="en-US" dirty="0" smtClean="0"/>
              <a:t>Take into account more than just pairwise adjacency measures to create modules, so in theory WGCNA should be less sensitive to spurious connections </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10</a:t>
            </a:fld>
            <a:endParaRPr lang="en-US"/>
          </a:p>
        </p:txBody>
      </p:sp>
      <p:pic>
        <p:nvPicPr>
          <p:cNvPr id="5" name="Picture 4"/>
          <p:cNvPicPr>
            <a:picLocks noChangeAspect="1"/>
          </p:cNvPicPr>
          <p:nvPr/>
        </p:nvPicPr>
        <p:blipFill rotWithShape="1">
          <a:blip r:embed="rId4"/>
          <a:srcRect l="13277" t="22094" r="64620" b="59777"/>
          <a:stretch/>
        </p:blipFill>
        <p:spPr>
          <a:xfrm>
            <a:off x="6252812" y="2060295"/>
            <a:ext cx="4663440" cy="1195389"/>
          </a:xfrm>
          <a:prstGeom prst="rect">
            <a:avLst/>
          </a:prstGeom>
          <a:ln>
            <a:solidFill>
              <a:schemeClr val="tx1"/>
            </a:solidFill>
          </a:ln>
        </p:spPr>
      </p:pic>
      <p:pic>
        <p:nvPicPr>
          <p:cNvPr id="7" name="Picture 6"/>
          <p:cNvPicPr>
            <a:picLocks noChangeAspect="1"/>
          </p:cNvPicPr>
          <p:nvPr/>
        </p:nvPicPr>
        <p:blipFill rotWithShape="1">
          <a:blip r:embed="rId5"/>
          <a:srcRect l="13943" t="16352" r="63695" b="64214"/>
          <a:stretch/>
        </p:blipFill>
        <p:spPr>
          <a:xfrm>
            <a:off x="6252812" y="4542817"/>
            <a:ext cx="4663440" cy="1266534"/>
          </a:xfrm>
          <a:prstGeom prst="rect">
            <a:avLst/>
          </a:prstGeom>
          <a:ln>
            <a:solidFill>
              <a:schemeClr val="tx1"/>
            </a:solidFill>
          </a:ln>
        </p:spPr>
      </p:pic>
    </p:spTree>
    <p:extLst>
      <p:ext uri="{BB962C8B-B14F-4D97-AF65-F5344CB8AC3E}">
        <p14:creationId xmlns:p14="http://schemas.microsoft.com/office/powerpoint/2010/main" val="11556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Choosing a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Parameter</a:t>
            </a:r>
            <a:endParaRPr lang="en-US" dirty="0"/>
          </a:p>
        </p:txBody>
      </p:sp>
      <mc:AlternateContent xmlns:mc="http://schemas.openxmlformats.org/markup-compatibility/2006" xmlns:a14="http://schemas.microsoft.com/office/drawing/2010/main">
        <mc:Choice Requires="a14">
          <p:sp>
            <p:nvSpPr>
              <p:cNvPr id="14" name="Content Placeholder 13"/>
              <p:cNvSpPr>
                <a:spLocks noGrp="1"/>
              </p:cNvSpPr>
              <p:nvPr>
                <p:ph sz="half" idx="1"/>
              </p:nvPr>
            </p:nvSpPr>
            <p:spPr/>
            <p:txBody>
              <a:bodyPr>
                <a:normAutofit fontScale="92500" lnSpcReduction="10000"/>
              </a:bodyPr>
              <a:lstStyle/>
              <a:p>
                <a:r>
                  <a:rPr lang="en-US" dirty="0" smtClean="0"/>
                  <a:t>Connectivity (k) is defined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𝑖𝑗</m:t>
                              </m:r>
                            </m:sub>
                          </m:sSub>
                        </m:e>
                      </m:nary>
                    </m:oMath>
                  </m:oMathPara>
                </a14:m>
                <a:endParaRPr lang="en-US" b="0" dirty="0" smtClean="0"/>
              </a:p>
              <a:p>
                <a:r>
                  <a:rPr lang="en-US" dirty="0" smtClean="0"/>
                  <a:t>P(k) is the probability of k</a:t>
                </a:r>
              </a:p>
              <a:p>
                <a:r>
                  <a:rPr lang="en-US" dirty="0" smtClean="0"/>
                  <a:t>Should have a linear model for log(P(k)) vs. log(k)</a:t>
                </a:r>
              </a:p>
              <a:p>
                <a:r>
                  <a:rPr lang="en-US" dirty="0" smtClean="0"/>
                  <a:t>An R</a:t>
                </a:r>
                <a:r>
                  <a:rPr lang="en-US" baseline="30000" dirty="0" smtClean="0"/>
                  <a:t>2</a:t>
                </a:r>
                <a:r>
                  <a:rPr lang="en-US" dirty="0" smtClean="0"/>
                  <a:t> ≥ 0.8 is considered to be scale-free</a:t>
                </a:r>
                <a:endParaRPr lang="en-US" dirty="0"/>
              </a:p>
              <a:p>
                <a:r>
                  <a:rPr lang="en-US" dirty="0" smtClean="0"/>
                  <a:t>Default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a:t>
                </a:r>
                <a:r>
                  <a:rPr lang="en-US" dirty="0" smtClean="0">
                    <a:ea typeface="Gulim" panose="020B0600000101010101" pitchFamily="34" charset="-127"/>
                  </a:rPr>
                  <a:t>based on sample size</a:t>
                </a:r>
              </a:p>
              <a:p>
                <a:r>
                  <a:rPr lang="en-US" dirty="0" smtClean="0">
                    <a:ea typeface="Gulim" panose="020B0600000101010101" pitchFamily="34" charset="-127"/>
                  </a:rPr>
                  <a:t>Beware this takes some computational time…</a:t>
                </a:r>
              </a:p>
            </p:txBody>
          </p:sp>
        </mc:Choice>
        <mc:Fallback xmlns="">
          <p:sp>
            <p:nvSpPr>
              <p:cNvPr id="14" name="Content Placeholder 13"/>
              <p:cNvSpPr>
                <a:spLocks noGrp="1" noRot="1" noChangeAspect="1" noMove="1" noResize="1" noEditPoints="1" noAdjustHandles="1" noChangeArrowheads="1" noChangeShapeType="1" noTextEdit="1"/>
              </p:cNvSpPr>
              <p:nvPr>
                <p:ph sz="half" idx="1"/>
              </p:nvPr>
            </p:nvSpPr>
            <p:spPr>
              <a:blipFill rotWithShape="0">
                <a:blip r:embed="rId3"/>
                <a:stretch>
                  <a:fillRect l="-1882" t="-2801" b="-39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31D2A97-4EF1-4E69-BADC-F722CAE58668}" type="slidenum">
              <a:rPr lang="en-US" smtClean="0"/>
              <a:t>11</a:t>
            </a:fld>
            <a:endParaRPr lang="en-US"/>
          </a:p>
        </p:txBody>
      </p:sp>
      <p:pic>
        <p:nvPicPr>
          <p:cNvPr id="16" name="Picture 3"/>
          <p:cNvPicPr>
            <a:picLocks noGrp="1" noChangeAspect="1" noChangeArrowheads="1"/>
          </p:cNvPicPr>
          <p:nvPr>
            <p:ph sz="half" idx="2"/>
          </p:nvPr>
        </p:nvPicPr>
        <p:blipFill rotWithShape="1">
          <a:blip r:embed="rId4" cstate="print"/>
          <a:srcRect l="27421" t="14583" r="27379" b="5208"/>
          <a:stretch/>
        </p:blipFill>
        <p:spPr bwMode="auto">
          <a:xfrm>
            <a:off x="7122369" y="256134"/>
            <a:ext cx="4298484" cy="4288570"/>
          </a:xfrm>
          <a:prstGeom prst="rect">
            <a:avLst/>
          </a:prstGeom>
          <a:noFill/>
          <a:ln w="9525">
            <a:noFill/>
            <a:miter lim="800000"/>
            <a:headEnd/>
            <a:tailEnd/>
          </a:ln>
        </p:spPr>
      </p:pic>
      <p:pic>
        <p:nvPicPr>
          <p:cNvPr id="18" name="Picture 17"/>
          <p:cNvPicPr>
            <a:picLocks noChangeAspect="1"/>
          </p:cNvPicPr>
          <p:nvPr/>
        </p:nvPicPr>
        <p:blipFill rotWithShape="1">
          <a:blip r:embed="rId5"/>
          <a:srcRect l="15915" t="48436" r="65739" b="36166"/>
          <a:stretch/>
        </p:blipFill>
        <p:spPr>
          <a:xfrm>
            <a:off x="6118571" y="4678326"/>
            <a:ext cx="5871411" cy="1540043"/>
          </a:xfrm>
          <a:prstGeom prst="rect">
            <a:avLst/>
          </a:prstGeom>
        </p:spPr>
      </p:pic>
    </p:spTree>
    <p:extLst>
      <p:ext uri="{BB962C8B-B14F-4D97-AF65-F5344CB8AC3E}">
        <p14:creationId xmlns:p14="http://schemas.microsoft.com/office/powerpoint/2010/main" val="254115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4556" t="21744" r="65546" b="47909"/>
          <a:stretch/>
        </p:blipFill>
        <p:spPr>
          <a:xfrm>
            <a:off x="1099457" y="1740170"/>
            <a:ext cx="9993086" cy="4762662"/>
          </a:xfrm>
          <a:prstGeom prst="rect">
            <a:avLst/>
          </a:prstGeom>
        </p:spPr>
      </p:pic>
      <p:sp>
        <p:nvSpPr>
          <p:cNvPr id="2" name="Title 1"/>
          <p:cNvSpPr>
            <a:spLocks noGrp="1"/>
          </p:cNvSpPr>
          <p:nvPr>
            <p:ph type="title"/>
          </p:nvPr>
        </p:nvSpPr>
        <p:spPr/>
        <p:txBody>
          <a:bodyPr/>
          <a:lstStyle/>
          <a:p>
            <a:r>
              <a:rPr lang="en-US" dirty="0" smtClean="0"/>
              <a:t>Power Adjacency vs Step Function</a:t>
            </a:r>
            <a:endParaRPr lang="en-US" dirty="0"/>
          </a:p>
        </p:txBody>
      </p:sp>
      <p:sp>
        <p:nvSpPr>
          <p:cNvPr id="5" name="Slide Number Placeholder 4"/>
          <p:cNvSpPr>
            <a:spLocks noGrp="1"/>
          </p:cNvSpPr>
          <p:nvPr>
            <p:ph type="sldNum" sz="quarter" idx="12"/>
          </p:nvPr>
        </p:nvSpPr>
        <p:spPr/>
        <p:txBody>
          <a:bodyPr/>
          <a:lstStyle/>
          <a:p>
            <a:fld id="{A31D2A97-4EF1-4E69-BADC-F722CAE58668}" type="slidenum">
              <a:rPr lang="en-US" smtClean="0"/>
              <a:t>12</a:t>
            </a:fld>
            <a:endParaRPr lang="en-US"/>
          </a:p>
        </p:txBody>
      </p:sp>
      <p:sp>
        <p:nvSpPr>
          <p:cNvPr id="7" name="Text Box 4"/>
          <p:cNvSpPr txBox="1">
            <a:spLocks noChangeArrowheads="1"/>
          </p:cNvSpPr>
          <p:nvPr/>
        </p:nvSpPr>
        <p:spPr bwMode="auto">
          <a:xfrm>
            <a:off x="1875260" y="1596874"/>
            <a:ext cx="84237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Unsigned Network                               </a:t>
            </a:r>
            <a:r>
              <a:rPr lang="en-US" altLang="en-US" dirty="0" smtClean="0"/>
              <a:t>	    Signed </a:t>
            </a:r>
            <a:r>
              <a:rPr lang="en-US" altLang="en-US" dirty="0"/>
              <a:t>Network                                </a:t>
            </a:r>
          </a:p>
        </p:txBody>
      </p:sp>
      <p:sp>
        <p:nvSpPr>
          <p:cNvPr id="9" name="Rectangle 8"/>
          <p:cNvSpPr/>
          <p:nvPr/>
        </p:nvSpPr>
        <p:spPr>
          <a:xfrm>
            <a:off x="0" y="6500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Tree>
    <p:extLst>
      <p:ext uri="{BB962C8B-B14F-4D97-AF65-F5344CB8AC3E}">
        <p14:creationId xmlns:p14="http://schemas.microsoft.com/office/powerpoint/2010/main" val="3964070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3183936344"/>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Analysis Flow 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13</a:t>
            </a:fld>
            <a:endParaRPr lang="en-US"/>
          </a:p>
        </p:txBody>
      </p:sp>
    </p:spTree>
    <p:extLst>
      <p:ext uri="{BB962C8B-B14F-4D97-AF65-F5344CB8AC3E}">
        <p14:creationId xmlns:p14="http://schemas.microsoft.com/office/powerpoint/2010/main" val="376046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Overlap Matrix (TOM)</a:t>
            </a:r>
            <a:endParaRPr lang="en-US" dirty="0"/>
          </a:p>
        </p:txBody>
      </p:sp>
      <p:sp>
        <p:nvSpPr>
          <p:cNvPr id="6" name="Content Placeholder 5"/>
          <p:cNvSpPr>
            <a:spLocks noGrp="1"/>
          </p:cNvSpPr>
          <p:nvPr>
            <p:ph idx="1"/>
          </p:nvPr>
        </p:nvSpPr>
        <p:spPr>
          <a:xfrm>
            <a:off x="838200" y="1825625"/>
            <a:ext cx="10515600" cy="4679950"/>
          </a:xfrm>
        </p:spPr>
        <p:txBody>
          <a:bodyPr>
            <a:normAutofit fontScale="92500" lnSpcReduction="20000"/>
          </a:bodyPr>
          <a:lstStyle/>
          <a:p>
            <a:r>
              <a:rPr lang="en-US" dirty="0" smtClean="0"/>
              <a:t>Transform adjacency matrix to topological overlap matrix (TOM)</a:t>
            </a:r>
          </a:p>
          <a:p>
            <a:endParaRPr lang="en-US" dirty="0" smtClean="0"/>
          </a:p>
          <a:p>
            <a:endParaRPr lang="en-US" dirty="0" smtClean="0"/>
          </a:p>
          <a:p>
            <a:endParaRPr lang="en-US" dirty="0" smtClean="0"/>
          </a:p>
          <a:p>
            <a:r>
              <a:rPr lang="en-US" i="1" dirty="0" smtClean="0"/>
              <a:t>k</a:t>
            </a:r>
            <a:r>
              <a:rPr lang="en-US" dirty="0" smtClean="0"/>
              <a:t> is connectivity and </a:t>
            </a:r>
            <a:r>
              <a:rPr lang="en-US" i="1" dirty="0" smtClean="0"/>
              <a:t>a</a:t>
            </a:r>
            <a:r>
              <a:rPr lang="en-US" dirty="0" smtClean="0"/>
              <a:t> is adjacency matrix</a:t>
            </a:r>
          </a:p>
          <a:p>
            <a:r>
              <a:rPr lang="en-US" dirty="0" smtClean="0"/>
              <a:t>Includes the direct relationship between 2 transcripts (</a:t>
            </a:r>
            <a:r>
              <a:rPr lang="en-US" i="1" dirty="0" err="1" smtClean="0"/>
              <a:t>i</a:t>
            </a:r>
            <a:r>
              <a:rPr lang="en-US" i="1" dirty="0" smtClean="0"/>
              <a:t>, j</a:t>
            </a:r>
            <a:r>
              <a:rPr lang="en-US" dirty="0" smtClean="0"/>
              <a:t>)</a:t>
            </a:r>
          </a:p>
          <a:p>
            <a:r>
              <a:rPr lang="en-US" dirty="0" smtClean="0"/>
              <a:t>Also includes their indirect interactions by comparing their relationships with all other transcripts in network</a:t>
            </a:r>
          </a:p>
          <a:p>
            <a:r>
              <a:rPr lang="en-US" dirty="0" smtClean="0"/>
              <a:t>TOM close to 1 for two genes signifies high connectivity and co-expression</a:t>
            </a:r>
          </a:p>
          <a:p>
            <a:r>
              <a:rPr lang="en-US" dirty="0" smtClean="0"/>
              <a:t>Can technically be considered a type of adjacency matrix</a:t>
            </a:r>
          </a:p>
          <a:p>
            <a:pPr marL="0" indent="0">
              <a:buNone/>
            </a:pPr>
            <a:r>
              <a:rPr lang="en-GB" altLang="en-US" dirty="0" err="1" smtClean="0">
                <a:latin typeface="Courier New" panose="02070309020205020404" pitchFamily="49" charset="0"/>
              </a:rPr>
              <a:t>TOMsimilarity</a:t>
            </a:r>
            <a:r>
              <a:rPr lang="en-GB" altLang="en-US" dirty="0" smtClean="0">
                <a:latin typeface="Courier New" panose="02070309020205020404" pitchFamily="49" charset="0"/>
              </a:rPr>
              <a:t>()</a:t>
            </a: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A31D2A97-4EF1-4E69-BADC-F722CAE58668}" type="slidenum">
              <a:rPr lang="en-US" smtClean="0"/>
              <a:t>14</a:t>
            </a:fld>
            <a:endParaRPr lang="en-US"/>
          </a:p>
        </p:txBody>
      </p:sp>
      <p:pic>
        <p:nvPicPr>
          <p:cNvPr id="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94797" y="2590008"/>
            <a:ext cx="4124325" cy="904875"/>
          </a:xfrm>
          <a:prstGeom prst="rect">
            <a:avLst/>
          </a:prstGeom>
          <a:noFill/>
        </p:spPr>
      </p:pic>
    </p:spTree>
    <p:extLst>
      <p:ext uri="{BB962C8B-B14F-4D97-AF65-F5344CB8AC3E}">
        <p14:creationId xmlns:p14="http://schemas.microsoft.com/office/powerpoint/2010/main" val="3776979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1503387679"/>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Analysis Flow 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15</a:t>
            </a:fld>
            <a:endParaRPr lang="en-US"/>
          </a:p>
        </p:txBody>
      </p:sp>
    </p:spTree>
    <p:extLst>
      <p:ext uri="{BB962C8B-B14F-4D97-AF65-F5344CB8AC3E}">
        <p14:creationId xmlns:p14="http://schemas.microsoft.com/office/powerpoint/2010/main" val="3982273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Defining Modules</a:t>
            </a:r>
            <a:endParaRPr lang="en-US" dirty="0"/>
          </a:p>
        </p:txBody>
      </p:sp>
      <p:sp>
        <p:nvSpPr>
          <p:cNvPr id="7" name="Content Placeholder 6"/>
          <p:cNvSpPr>
            <a:spLocks noGrp="1"/>
          </p:cNvSpPr>
          <p:nvPr>
            <p:ph idx="1"/>
          </p:nvPr>
        </p:nvSpPr>
        <p:spPr>
          <a:xfrm>
            <a:off x="838200" y="1825624"/>
            <a:ext cx="5551967" cy="4809091"/>
          </a:xfrm>
        </p:spPr>
        <p:txBody>
          <a:bodyPr>
            <a:normAutofit lnSpcReduction="10000"/>
          </a:bodyPr>
          <a:lstStyle/>
          <a:p>
            <a:r>
              <a:rPr lang="en-US" dirty="0" smtClean="0"/>
              <a:t>Perform hierarchical clustering with the topological overlap dissimilarity (1 – TOM) measure</a:t>
            </a:r>
          </a:p>
          <a:p>
            <a:r>
              <a:rPr lang="en-US" dirty="0" smtClean="0"/>
              <a:t>Define modules as branches</a:t>
            </a:r>
          </a:p>
          <a:p>
            <a:r>
              <a:rPr lang="en-US" dirty="0" smtClean="0"/>
              <a:t>2 types of branch cutting methods:</a:t>
            </a:r>
          </a:p>
          <a:p>
            <a:pPr marL="914400" lvl="1" indent="-457200">
              <a:buFont typeface="+mj-lt"/>
              <a:buAutoNum type="arabicPeriod"/>
            </a:pPr>
            <a:r>
              <a:rPr lang="en-US" dirty="0" smtClean="0"/>
              <a:t>Static</a:t>
            </a:r>
          </a:p>
          <a:p>
            <a:pPr lvl="2"/>
            <a:r>
              <a:rPr lang="en-US" dirty="0" smtClean="0"/>
              <a:t>Constant cut height </a:t>
            </a:r>
          </a:p>
          <a:p>
            <a:pPr lvl="2"/>
            <a:r>
              <a:rPr lang="en-GB" altLang="en-US" dirty="0" err="1" smtClean="0">
                <a:latin typeface="Courier New" panose="02070309020205020404" pitchFamily="49" charset="0"/>
              </a:rPr>
              <a:t>cutreeStatic</a:t>
            </a:r>
            <a:r>
              <a:rPr lang="en-GB" altLang="en-US" dirty="0" smtClean="0">
                <a:latin typeface="Courier New" panose="02070309020205020404" pitchFamily="49" charset="0"/>
              </a:rPr>
              <a:t>()</a:t>
            </a:r>
            <a:endParaRPr lang="en-US" dirty="0" smtClean="0"/>
          </a:p>
          <a:p>
            <a:pPr marL="914400" lvl="1" indent="-457200">
              <a:buFont typeface="+mj-lt"/>
              <a:buAutoNum type="arabicPeriod"/>
            </a:pPr>
            <a:r>
              <a:rPr lang="en-US" dirty="0" smtClean="0"/>
              <a:t>Dynamic Hybrid</a:t>
            </a:r>
          </a:p>
          <a:p>
            <a:pPr lvl="2"/>
            <a:r>
              <a:rPr lang="en-US" dirty="0" smtClean="0"/>
              <a:t>Not all defined branches are at a specific cut height</a:t>
            </a:r>
          </a:p>
          <a:p>
            <a:pPr lvl="2"/>
            <a:r>
              <a:rPr lang="en-US" dirty="0" smtClean="0"/>
              <a:t>Combines static and partition around </a:t>
            </a:r>
            <a:r>
              <a:rPr lang="en-US" dirty="0" err="1" smtClean="0"/>
              <a:t>medoids</a:t>
            </a:r>
            <a:r>
              <a:rPr lang="en-US" dirty="0"/>
              <a:t> </a:t>
            </a:r>
            <a:r>
              <a:rPr lang="en-US" dirty="0" smtClean="0"/>
              <a:t>(PAM)clustering</a:t>
            </a:r>
          </a:p>
          <a:p>
            <a:pPr lvl="2"/>
            <a:r>
              <a:rPr lang="en-GB" altLang="en-US" dirty="0" err="1" smtClean="0">
                <a:latin typeface="Courier New" panose="02070309020205020404" pitchFamily="49" charset="0"/>
              </a:rPr>
              <a:t>cutreeDynamic</a:t>
            </a:r>
            <a:r>
              <a:rPr lang="en-GB" altLang="en-US" dirty="0" smtClean="0">
                <a:latin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16</a:t>
            </a:fld>
            <a:endParaRPr lang="en-US"/>
          </a:p>
        </p:txBody>
      </p:sp>
      <p:grpSp>
        <p:nvGrpSpPr>
          <p:cNvPr id="9" name="Group 4"/>
          <p:cNvGrpSpPr>
            <a:grpSpLocks/>
          </p:cNvGrpSpPr>
          <p:nvPr/>
        </p:nvGrpSpPr>
        <p:grpSpPr bwMode="auto">
          <a:xfrm>
            <a:off x="6613451" y="1435396"/>
            <a:ext cx="5160335" cy="5010445"/>
            <a:chOff x="1248" y="624"/>
            <a:chExt cx="3072" cy="3068"/>
          </a:xfrm>
        </p:grpSpPr>
        <p:pic>
          <p:nvPicPr>
            <p:cNvPr id="10" name="Picture 5"/>
            <p:cNvPicPr>
              <a:picLocks noChangeAspect="1" noChangeArrowheads="1"/>
            </p:cNvPicPr>
            <p:nvPr/>
          </p:nvPicPr>
          <p:blipFill>
            <a:blip r:embed="rId4" cstate="print"/>
            <a:srcRect/>
            <a:stretch>
              <a:fillRect/>
            </a:stretch>
          </p:blipFill>
          <p:spPr bwMode="auto">
            <a:xfrm>
              <a:off x="1680" y="1056"/>
              <a:ext cx="2640" cy="2636"/>
            </a:xfrm>
            <a:prstGeom prst="rect">
              <a:avLst/>
            </a:prstGeom>
            <a:noFill/>
          </p:spPr>
        </p:pic>
        <p:pic>
          <p:nvPicPr>
            <p:cNvPr id="11" name="Picture 6"/>
            <p:cNvPicPr>
              <a:picLocks noChangeAspect="1" noChangeArrowheads="1"/>
            </p:cNvPicPr>
            <p:nvPr/>
          </p:nvPicPr>
          <p:blipFill>
            <a:blip r:embed="rId5" cstate="print"/>
            <a:srcRect l="12529" t="13779" r="55559" b="17995"/>
            <a:stretch>
              <a:fillRect/>
            </a:stretch>
          </p:blipFill>
          <p:spPr bwMode="auto">
            <a:xfrm>
              <a:off x="1824" y="624"/>
              <a:ext cx="2350" cy="480"/>
            </a:xfrm>
            <a:prstGeom prst="rect">
              <a:avLst/>
            </a:prstGeom>
            <a:noFill/>
          </p:spPr>
        </p:pic>
        <p:graphicFrame>
          <p:nvGraphicFramePr>
            <p:cNvPr id="12" name="Object 7"/>
            <p:cNvGraphicFramePr>
              <a:graphicFrameLocks noChangeAspect="1"/>
            </p:cNvGraphicFramePr>
            <p:nvPr/>
          </p:nvGraphicFramePr>
          <p:xfrm>
            <a:off x="1248" y="1200"/>
            <a:ext cx="470" cy="2352"/>
          </p:xfrm>
          <a:graphic>
            <a:graphicData uri="http://schemas.openxmlformats.org/presentationml/2006/ole">
              <mc:AlternateContent xmlns:mc="http://schemas.openxmlformats.org/markup-compatibility/2006">
                <mc:Choice xmlns:v="urn:schemas-microsoft-com:vml" Requires="v">
                  <p:oleObj spid="_x0000_s1093" name="Bitmap Image" r:id="rId6" imgW="746667" imgH="3680779" progId="Paint.Picture">
                    <p:embed/>
                  </p:oleObj>
                </mc:Choice>
                <mc:Fallback>
                  <p:oleObj name="Bitmap Image" r:id="rId6" imgW="746667" imgH="3680779"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200"/>
                          <a:ext cx="470" cy="2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 name="Rectangle 13"/>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2" name="Picture 1"/>
          <p:cNvPicPr>
            <a:picLocks noChangeAspect="1"/>
          </p:cNvPicPr>
          <p:nvPr/>
        </p:nvPicPr>
        <p:blipFill rotWithShape="1">
          <a:blip r:embed="rId8"/>
          <a:srcRect l="14160" t="22742" r="51152" b="62258"/>
          <a:stretch/>
        </p:blipFill>
        <p:spPr>
          <a:xfrm>
            <a:off x="7384869" y="262634"/>
            <a:ext cx="4466590" cy="1086468"/>
          </a:xfrm>
          <a:prstGeom prst="rect">
            <a:avLst/>
          </a:prstGeom>
        </p:spPr>
      </p:pic>
    </p:spTree>
    <p:extLst>
      <p:ext uri="{BB962C8B-B14F-4D97-AF65-F5344CB8AC3E}">
        <p14:creationId xmlns:p14="http://schemas.microsoft.com/office/powerpoint/2010/main" val="1684109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17</a:t>
            </a:fld>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6685" y="1828800"/>
            <a:ext cx="7086600" cy="312521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Tree>
    <p:extLst>
      <p:ext uri="{BB962C8B-B14F-4D97-AF65-F5344CB8AC3E}">
        <p14:creationId xmlns:p14="http://schemas.microsoft.com/office/powerpoint/2010/main" val="2064510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1488559"/>
            <a:ext cx="7086600" cy="399739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18</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spTree>
    <p:extLst>
      <p:ext uri="{BB962C8B-B14F-4D97-AF65-F5344CB8AC3E}">
        <p14:creationId xmlns:p14="http://schemas.microsoft.com/office/powerpoint/2010/main" val="3760921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19</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992" y="1626781"/>
            <a:ext cx="7486016" cy="403741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2218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Question &amp; Data</a:t>
            </a:r>
            <a:endParaRPr lang="en-US" dirty="0"/>
          </a:p>
        </p:txBody>
      </p:sp>
      <p:sp>
        <p:nvSpPr>
          <p:cNvPr id="3" name="Content Placeholder 2"/>
          <p:cNvSpPr>
            <a:spLocks noGrp="1"/>
          </p:cNvSpPr>
          <p:nvPr>
            <p:ph idx="1"/>
          </p:nvPr>
        </p:nvSpPr>
        <p:spPr>
          <a:xfrm>
            <a:off x="838200" y="1825625"/>
            <a:ext cx="10515600" cy="4775200"/>
          </a:xfrm>
        </p:spPr>
        <p:txBody>
          <a:bodyPr>
            <a:normAutofit fontScale="85000" lnSpcReduction="20000"/>
          </a:bodyPr>
          <a:lstStyle/>
          <a:p>
            <a:r>
              <a:rPr lang="en-US" dirty="0" smtClean="0"/>
              <a:t>Goal: To identify biological underpinnings for alcohol preference for the development of  novel therapeutics and further implementation of precision medicine</a:t>
            </a:r>
          </a:p>
          <a:p>
            <a:pPr lvl="1"/>
            <a:r>
              <a:rPr lang="en-US" dirty="0" smtClean="0"/>
              <a:t>Alcoholism is a complex trait</a:t>
            </a:r>
          </a:p>
          <a:p>
            <a:pPr lvl="1"/>
            <a:r>
              <a:rPr lang="en-US" dirty="0" smtClean="0"/>
              <a:t>Estimated to have a heritability between 50-60%*</a:t>
            </a:r>
          </a:p>
          <a:p>
            <a:pPr lvl="1"/>
            <a:r>
              <a:rPr lang="en-US" dirty="0" smtClean="0"/>
              <a:t>Yet no one has found the “alcoholism gene” </a:t>
            </a:r>
          </a:p>
          <a:p>
            <a:r>
              <a:rPr lang="en-US" dirty="0" smtClean="0"/>
              <a:t>Animal Model: BXD RI panel (30 animals) </a:t>
            </a:r>
            <a:endParaRPr lang="en-US" dirty="0"/>
          </a:p>
          <a:p>
            <a:r>
              <a:rPr lang="en-US" dirty="0"/>
              <a:t>Behavioral Data: Alcohol Consumption (2-bottle choice) from 2 different labs</a:t>
            </a:r>
          </a:p>
          <a:p>
            <a:pPr lvl="1"/>
            <a:r>
              <a:rPr lang="en-US" dirty="0"/>
              <a:t>Parental strains have extreme alcohol consumption </a:t>
            </a:r>
            <a:r>
              <a:rPr lang="en-US" dirty="0" smtClean="0"/>
              <a:t>phenotypes</a:t>
            </a:r>
          </a:p>
          <a:p>
            <a:r>
              <a:rPr lang="en-US" dirty="0" smtClean="0"/>
              <a:t>DNA Data: SNP marker set (</a:t>
            </a:r>
            <a:r>
              <a:rPr lang="en-US" dirty="0" err="1" smtClean="0"/>
              <a:t>Wellcome</a:t>
            </a:r>
            <a:r>
              <a:rPr lang="en-US" dirty="0" smtClean="0"/>
              <a:t> Trust)</a:t>
            </a:r>
          </a:p>
          <a:p>
            <a:pPr lvl="1"/>
            <a:r>
              <a:rPr lang="en-US" dirty="0" smtClean="0"/>
              <a:t>≈ 1,000 markers</a:t>
            </a:r>
          </a:p>
          <a:p>
            <a:r>
              <a:rPr lang="en-US" dirty="0" smtClean="0"/>
              <a:t>RNA Expression Data: </a:t>
            </a:r>
            <a:r>
              <a:rPr lang="en-US" dirty="0" err="1" smtClean="0"/>
              <a:t>Affymetrix</a:t>
            </a:r>
            <a:r>
              <a:rPr lang="en-US" dirty="0" smtClean="0"/>
              <a:t> 3’ array (Mouse 430v2) on whole brain from naïve mice</a:t>
            </a:r>
          </a:p>
          <a:p>
            <a:pPr lvl="1"/>
            <a:r>
              <a:rPr lang="en-US" dirty="0" smtClean="0"/>
              <a:t>≈ 30,000 probe sets</a:t>
            </a:r>
          </a:p>
        </p:txBody>
      </p:sp>
      <p:sp>
        <p:nvSpPr>
          <p:cNvPr id="4" name="TextBox 3"/>
          <p:cNvSpPr txBox="1"/>
          <p:nvPr/>
        </p:nvSpPr>
        <p:spPr>
          <a:xfrm>
            <a:off x="0" y="6562725"/>
            <a:ext cx="2488182" cy="400110"/>
          </a:xfrm>
          <a:prstGeom prst="rect">
            <a:avLst/>
          </a:prstGeom>
          <a:noFill/>
        </p:spPr>
        <p:txBody>
          <a:bodyPr wrap="none" rtlCol="0">
            <a:spAutoFit/>
          </a:bodyPr>
          <a:lstStyle/>
          <a:p>
            <a:r>
              <a:rPr lang="en-US" sz="1000" dirty="0" smtClean="0">
                <a:hlinkClick r:id="rId3"/>
              </a:rPr>
              <a:t>* http://snpedia.com/index.php/Heritability</a:t>
            </a:r>
            <a:endParaRPr lang="en-US" sz="1000" dirty="0" smtClean="0"/>
          </a:p>
          <a:p>
            <a:pPr marL="285750" indent="-285750">
              <a:buFont typeface="Arial" panose="020B0604020202020204" pitchFamily="34" charset="0"/>
              <a:buChar char="•"/>
            </a:pPr>
            <a:endParaRPr lang="en-US" sz="1000" dirty="0"/>
          </a:p>
        </p:txBody>
      </p:sp>
      <p:sp>
        <p:nvSpPr>
          <p:cNvPr id="5" name="Slide Number Placeholder 4"/>
          <p:cNvSpPr>
            <a:spLocks noGrp="1"/>
          </p:cNvSpPr>
          <p:nvPr>
            <p:ph type="sldNum" sz="quarter" idx="12"/>
          </p:nvPr>
        </p:nvSpPr>
        <p:spPr/>
        <p:txBody>
          <a:bodyPr/>
          <a:lstStyle/>
          <a:p>
            <a:fld id="{A31D2A97-4EF1-4E69-BADC-F722CAE58668}" type="slidenum">
              <a:rPr lang="en-US" smtClean="0"/>
              <a:t>2</a:t>
            </a:fld>
            <a:endParaRPr lang="en-US"/>
          </a:p>
        </p:txBody>
      </p:sp>
      <p:sp>
        <p:nvSpPr>
          <p:cNvPr id="6" name="Oval 5"/>
          <p:cNvSpPr/>
          <p:nvPr/>
        </p:nvSpPr>
        <p:spPr>
          <a:xfrm>
            <a:off x="787990" y="5126074"/>
            <a:ext cx="3221665" cy="520996"/>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6283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20</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1573619"/>
            <a:ext cx="7086600" cy="396667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52527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Tree Cutting Example</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21</a:t>
            </a:fld>
            <a:endParaRPr lang="en-US"/>
          </a:p>
        </p:txBody>
      </p:sp>
      <p:sp>
        <p:nvSpPr>
          <p:cNvPr id="6" name="Rectangle 5"/>
          <p:cNvSpPr/>
          <p:nvPr/>
        </p:nvSpPr>
        <p:spPr>
          <a:xfrm>
            <a:off x="0" y="6627420"/>
            <a:ext cx="7410893" cy="246221"/>
          </a:xfrm>
          <a:prstGeom prst="rect">
            <a:avLst/>
          </a:prstGeom>
        </p:spPr>
        <p:txBody>
          <a:bodyPr wrap="square">
            <a:spAutoFit/>
          </a:bodyPr>
          <a:lstStyle/>
          <a:p>
            <a:r>
              <a:rPr lang="en-US" sz="1000" dirty="0" smtClean="0"/>
              <a:t>https://labs.genetics.ucla.edu/horvath/CoexpressionNetwork/WORKSHOP/2012/Talk1OverviewWGCNAHorvath.pdf</a:t>
            </a:r>
            <a:endParaRPr lang="en-US" sz="100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 y="988827"/>
            <a:ext cx="7086600" cy="523027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5273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for Defining Modules </a:t>
            </a:r>
            <a:r>
              <a:rPr lang="en-US" dirty="0" err="1" smtClean="0"/>
              <a:t>blockwiseModules</a:t>
            </a:r>
            <a:r>
              <a:rPr lang="en-US" dirty="0" smtClean="0"/>
              <a:t>() </a:t>
            </a:r>
            <a:endParaRPr lang="en-US" dirty="0"/>
          </a:p>
        </p:txBody>
      </p:sp>
      <p:sp>
        <p:nvSpPr>
          <p:cNvPr id="3" name="Content Placeholder 2"/>
          <p:cNvSpPr>
            <a:spLocks noGrp="1"/>
          </p:cNvSpPr>
          <p:nvPr>
            <p:ph idx="1"/>
          </p:nvPr>
        </p:nvSpPr>
        <p:spPr>
          <a:xfrm>
            <a:off x="838200" y="1825624"/>
            <a:ext cx="10515600" cy="5032376"/>
          </a:xfrm>
        </p:spPr>
        <p:txBody>
          <a:bodyPr>
            <a:normAutofit fontScale="92500" lnSpcReduction="10000"/>
          </a:bodyPr>
          <a:lstStyle/>
          <a:p>
            <a:r>
              <a:rPr lang="en-US" b="1" dirty="0" err="1" smtClean="0"/>
              <a:t>mergeCutHeight</a:t>
            </a:r>
            <a:r>
              <a:rPr lang="en-US" b="1" dirty="0" smtClean="0"/>
              <a:t> </a:t>
            </a:r>
            <a:r>
              <a:rPr lang="en-US" dirty="0" smtClean="0"/>
              <a:t>(default = 0.15)</a:t>
            </a:r>
          </a:p>
          <a:p>
            <a:pPr lvl="1"/>
            <a:r>
              <a:rPr lang="en-US" dirty="0" smtClean="0"/>
              <a:t>Static cut height to define modules</a:t>
            </a:r>
          </a:p>
          <a:p>
            <a:r>
              <a:rPr lang="en-US" b="1" dirty="0" err="1" smtClean="0"/>
              <a:t>minModuleSize</a:t>
            </a:r>
            <a:r>
              <a:rPr lang="en-US" b="1" dirty="0" smtClean="0"/>
              <a:t> </a:t>
            </a:r>
            <a:r>
              <a:rPr lang="en-US" dirty="0" smtClean="0"/>
              <a:t>(default = 20)</a:t>
            </a:r>
          </a:p>
          <a:p>
            <a:pPr lvl="1"/>
            <a:r>
              <a:rPr lang="en-US" dirty="0" smtClean="0"/>
              <a:t>Minimum size of a module you will accept, we used 5 alcohol related traits very complex and we are expecting smaller modules</a:t>
            </a:r>
          </a:p>
          <a:p>
            <a:pPr lvl="1"/>
            <a:r>
              <a:rPr lang="en-US" dirty="0" smtClean="0"/>
              <a:t>If you are doing enrichment analysis you want a minimum of 20 genes</a:t>
            </a:r>
          </a:p>
          <a:p>
            <a:r>
              <a:rPr lang="en-US" dirty="0" smtClean="0"/>
              <a:t> </a:t>
            </a:r>
            <a:r>
              <a:rPr lang="en-US" b="1" dirty="0" err="1" smtClean="0"/>
              <a:t>deepSplit</a:t>
            </a:r>
            <a:r>
              <a:rPr lang="en-US" b="1" dirty="0" smtClean="0"/>
              <a:t> </a:t>
            </a:r>
            <a:r>
              <a:rPr lang="en-US" dirty="0" smtClean="0"/>
              <a:t>(default = 2) </a:t>
            </a:r>
          </a:p>
          <a:p>
            <a:pPr lvl="1"/>
            <a:r>
              <a:rPr lang="en-US" dirty="0"/>
              <a:t>I</a:t>
            </a:r>
            <a:r>
              <a:rPr lang="en-US" dirty="0" smtClean="0"/>
              <a:t>nteger value between 0 (least sensitive) and 4 (most sensitive) for a simplified control on how the module detection should be module splitting</a:t>
            </a:r>
          </a:p>
          <a:p>
            <a:pPr lvl="1"/>
            <a:r>
              <a:rPr lang="en-US" dirty="0" smtClean="0"/>
              <a:t>We used 4 because we wanted smaller modules</a:t>
            </a:r>
          </a:p>
          <a:p>
            <a:r>
              <a:rPr lang="en-US" b="1" dirty="0" err="1" smtClean="0"/>
              <a:t>pamRespectsDendro</a:t>
            </a:r>
            <a:r>
              <a:rPr lang="en-US" b="1" dirty="0" smtClean="0"/>
              <a:t> </a:t>
            </a:r>
            <a:r>
              <a:rPr lang="en-US" dirty="0" smtClean="0"/>
              <a:t>(default = TRUE)</a:t>
            </a:r>
          </a:p>
          <a:p>
            <a:pPr lvl="1"/>
            <a:r>
              <a:rPr lang="en-US" dirty="0" smtClean="0"/>
              <a:t>Only use if using dynamic cut</a:t>
            </a:r>
          </a:p>
          <a:p>
            <a:pPr lvl="1"/>
            <a:r>
              <a:rPr lang="en-US" dirty="0" smtClean="0"/>
              <a:t>where PAM respects the </a:t>
            </a:r>
            <a:r>
              <a:rPr lang="en-US" dirty="0" err="1" smtClean="0"/>
              <a:t>dendrogram</a:t>
            </a:r>
            <a:r>
              <a:rPr lang="en-US" dirty="0" smtClean="0"/>
              <a:t> and it won’t group objects into clusters unless they are from the same branch</a:t>
            </a:r>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22</a:t>
            </a:fld>
            <a:endParaRPr lang="en-US"/>
          </a:p>
        </p:txBody>
      </p:sp>
    </p:spTree>
    <p:extLst>
      <p:ext uri="{BB962C8B-B14F-4D97-AF65-F5344CB8AC3E}">
        <p14:creationId xmlns:p14="http://schemas.microsoft.com/office/powerpoint/2010/main" val="2996495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Results</a:t>
            </a:r>
            <a:r>
              <a:rPr lang="en-US" dirty="0"/>
              <a:t> </a:t>
            </a:r>
            <a:r>
              <a:rPr lang="en-US" dirty="0" smtClean="0"/>
              <a:t>for Whole Brain Network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81348058"/>
              </p:ext>
            </p:extLst>
          </p:nvPr>
        </p:nvGraphicFramePr>
        <p:xfrm>
          <a:off x="562708" y="2192490"/>
          <a:ext cx="10154911" cy="2163310"/>
        </p:xfrm>
        <a:graphic>
          <a:graphicData uri="http://schemas.openxmlformats.org/drawingml/2006/table">
            <a:tbl>
              <a:tblPr>
                <a:tableStyleId>{3C2FFA5D-87B4-456A-9821-1D502468CF0F}</a:tableStyleId>
              </a:tblPr>
              <a:tblGrid>
                <a:gridCol w="7756893"/>
                <a:gridCol w="2398018"/>
              </a:tblGrid>
              <a:tr h="406141">
                <a:tc>
                  <a:txBody>
                    <a:bodyPr/>
                    <a:lstStyle/>
                    <a:p>
                      <a:pPr algn="ctr" fontAlgn="ctr"/>
                      <a:r>
                        <a:rPr lang="en-US" sz="2800" b="1" u="none" strike="noStrike" dirty="0"/>
                        <a:t>Number of Probesets Placed Into Modules</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28,867</a:t>
                      </a:r>
                      <a:endParaRPr lang="en-US" sz="2800" b="0" i="0" u="none" strike="noStrike" dirty="0">
                        <a:solidFill>
                          <a:srgbClr val="000000"/>
                        </a:solidFill>
                        <a:latin typeface="Calibri"/>
                      </a:endParaRPr>
                    </a:p>
                  </a:txBody>
                  <a:tcPr marL="5942" marR="5942" marT="5942" marB="0" anchor="ctr"/>
                </a:tc>
              </a:tr>
              <a:tr h="406141">
                <a:tc>
                  <a:txBody>
                    <a:bodyPr/>
                    <a:lstStyle/>
                    <a:p>
                      <a:pPr algn="ctr" fontAlgn="ctr"/>
                      <a:r>
                        <a:rPr lang="en-US" sz="2800" b="1" u="none" strike="noStrike" dirty="0"/>
                        <a:t>Number of Modules Identified</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499</a:t>
                      </a:r>
                      <a:endParaRPr lang="en-US" sz="2800" b="0" i="0" u="none" strike="noStrike" dirty="0">
                        <a:solidFill>
                          <a:srgbClr val="000000"/>
                        </a:solidFill>
                        <a:latin typeface="Calibri"/>
                      </a:endParaRPr>
                    </a:p>
                  </a:txBody>
                  <a:tcPr marL="5942" marR="5942" marT="5942" marB="0" anchor="ctr"/>
                </a:tc>
              </a:tr>
              <a:tr h="245402">
                <a:tc>
                  <a:txBody>
                    <a:bodyPr/>
                    <a:lstStyle/>
                    <a:p>
                      <a:pPr algn="ctr" fontAlgn="ctr"/>
                      <a:r>
                        <a:rPr lang="en-US" sz="2800" b="1" u="none" strike="noStrike" dirty="0"/>
                        <a:t>Minimum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5</a:t>
                      </a:r>
                      <a:endParaRPr lang="en-US" sz="2800" b="0" i="0" u="none" strike="noStrike" dirty="0">
                        <a:solidFill>
                          <a:srgbClr val="000000"/>
                        </a:solidFill>
                        <a:latin typeface="Calibri"/>
                      </a:endParaRPr>
                    </a:p>
                  </a:txBody>
                  <a:tcPr marL="5942" marR="5942" marT="5942" marB="0" anchor="ctr"/>
                </a:tc>
              </a:tr>
              <a:tr h="284444">
                <a:tc>
                  <a:txBody>
                    <a:bodyPr/>
                    <a:lstStyle/>
                    <a:p>
                      <a:pPr algn="ctr" fontAlgn="ctr"/>
                      <a:r>
                        <a:rPr lang="en-US" sz="2800" b="1" u="none" strike="noStrike" dirty="0"/>
                        <a:t>Maximum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2,881</a:t>
                      </a:r>
                      <a:endParaRPr lang="en-US" sz="2800" b="0" i="0" u="none" strike="noStrike" dirty="0">
                        <a:solidFill>
                          <a:srgbClr val="000000"/>
                        </a:solidFill>
                        <a:latin typeface="Calibri"/>
                      </a:endParaRPr>
                    </a:p>
                  </a:txBody>
                  <a:tcPr marL="5942" marR="5942" marT="5942" marB="0" anchor="ctr"/>
                </a:tc>
              </a:tr>
              <a:tr h="273289">
                <a:tc>
                  <a:txBody>
                    <a:bodyPr/>
                    <a:lstStyle/>
                    <a:p>
                      <a:pPr algn="ctr" fontAlgn="ctr"/>
                      <a:r>
                        <a:rPr lang="en-US" sz="2800" b="1" u="none" strike="noStrike" dirty="0"/>
                        <a:t>Median Module Size</a:t>
                      </a:r>
                      <a:endParaRPr lang="en-US" sz="2800" b="1" i="0" u="none" strike="noStrike" dirty="0">
                        <a:solidFill>
                          <a:srgbClr val="000000"/>
                        </a:solidFill>
                        <a:latin typeface="Calibri"/>
                      </a:endParaRPr>
                    </a:p>
                  </a:txBody>
                  <a:tcPr marL="5942" marR="5942" marT="5942" marB="0" anchor="ctr"/>
                </a:tc>
                <a:tc>
                  <a:txBody>
                    <a:bodyPr/>
                    <a:lstStyle/>
                    <a:p>
                      <a:pPr algn="ctr" fontAlgn="ctr"/>
                      <a:r>
                        <a:rPr lang="en-US" sz="2800" u="none" strike="noStrike" dirty="0"/>
                        <a:t>9</a:t>
                      </a:r>
                      <a:endParaRPr lang="en-US" sz="2800" b="0" i="0" u="none" strike="noStrike" dirty="0">
                        <a:solidFill>
                          <a:srgbClr val="000000"/>
                        </a:solidFill>
                        <a:latin typeface="Calibri"/>
                      </a:endParaRPr>
                    </a:p>
                  </a:txBody>
                  <a:tcPr marL="5942" marR="5942" marT="5942" marB="0" anchor="ctr"/>
                </a:tc>
              </a:tr>
            </a:tbl>
          </a:graphicData>
        </a:graphic>
      </p:graphicFrame>
      <p:sp>
        <p:nvSpPr>
          <p:cNvPr id="3" name="Slide Number Placeholder 2"/>
          <p:cNvSpPr>
            <a:spLocks noGrp="1"/>
          </p:cNvSpPr>
          <p:nvPr>
            <p:ph type="sldNum" sz="quarter" idx="12"/>
          </p:nvPr>
        </p:nvSpPr>
        <p:spPr/>
        <p:txBody>
          <a:bodyPr/>
          <a:lstStyle/>
          <a:p>
            <a:fld id="{A31D2A97-4EF1-4E69-BADC-F722CAE58668}" type="slidenum">
              <a:rPr lang="en-US" smtClean="0"/>
              <a:t>23</a:t>
            </a:fld>
            <a:endParaRPr lang="en-US"/>
          </a:p>
        </p:txBody>
      </p:sp>
    </p:spTree>
    <p:extLst>
      <p:ext uri="{BB962C8B-B14F-4D97-AF65-F5344CB8AC3E}">
        <p14:creationId xmlns:p14="http://schemas.microsoft.com/office/powerpoint/2010/main" val="3452419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824869600"/>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Analysis Flow 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24</a:t>
            </a:fld>
            <a:endParaRPr lang="en-US"/>
          </a:p>
        </p:txBody>
      </p:sp>
    </p:spTree>
    <p:extLst>
      <p:ext uri="{BB962C8B-B14F-4D97-AF65-F5344CB8AC3E}">
        <p14:creationId xmlns:p14="http://schemas.microsoft.com/office/powerpoint/2010/main" val="1116102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Modules</a:t>
            </a:r>
            <a:endParaRPr lang="en-US" dirty="0"/>
          </a:p>
        </p:txBody>
      </p:sp>
      <p:pic>
        <p:nvPicPr>
          <p:cNvPr id="5" name="Picture 4" descr="hotpink_wb_adjacency.jpeg"/>
          <p:cNvPicPr>
            <a:picLocks noChangeAspect="1"/>
          </p:cNvPicPr>
          <p:nvPr/>
        </p:nvPicPr>
        <p:blipFill>
          <a:blip r:embed="rId3" cstate="print"/>
          <a:srcRect l="23810" t="27347" r="25000" b="32116"/>
          <a:stretch>
            <a:fillRect/>
          </a:stretch>
        </p:blipFill>
        <p:spPr>
          <a:xfrm>
            <a:off x="7384195" y="2210002"/>
            <a:ext cx="3276600" cy="2590800"/>
          </a:xfrm>
          <a:prstGeom prst="rect">
            <a:avLst/>
          </a:prstGeom>
        </p:spPr>
      </p:pic>
      <p:sp>
        <p:nvSpPr>
          <p:cNvPr id="3" name="Content Placeholder 2"/>
          <p:cNvSpPr>
            <a:spLocks noGrp="1"/>
          </p:cNvSpPr>
          <p:nvPr>
            <p:ph idx="1"/>
          </p:nvPr>
        </p:nvSpPr>
        <p:spPr>
          <a:xfrm>
            <a:off x="838200" y="1825625"/>
            <a:ext cx="6492766" cy="4546600"/>
          </a:xfrm>
        </p:spPr>
        <p:txBody>
          <a:bodyPr>
            <a:normAutofit/>
          </a:bodyPr>
          <a:lstStyle/>
          <a:p>
            <a:pPr marL="514350" indent="-514350">
              <a:buFont typeface="+mj-lt"/>
              <a:buAutoNum type="arabicPeriod"/>
            </a:pPr>
            <a:r>
              <a:rPr lang="en-US" dirty="0" smtClean="0"/>
              <a:t>HUB gene</a:t>
            </a:r>
          </a:p>
          <a:p>
            <a:pPr lvl="1"/>
            <a:r>
              <a:rPr lang="en-US" dirty="0" smtClean="0"/>
              <a:t>Most connected gene in your module </a:t>
            </a:r>
          </a:p>
          <a:p>
            <a:pPr lvl="1"/>
            <a:r>
              <a:rPr lang="en-US" dirty="0" smtClean="0"/>
              <a:t>Example: for hotpink3 hub gene is Rps15a</a:t>
            </a:r>
          </a:p>
          <a:p>
            <a:endParaRPr lang="en-US" dirty="0" smtClean="0"/>
          </a:p>
          <a:p>
            <a:pPr marL="514350" indent="-514350">
              <a:buFont typeface="+mj-lt"/>
              <a:buAutoNum type="arabicPeriod" startAt="2"/>
            </a:pPr>
            <a:r>
              <a:rPr lang="en-US" dirty="0" err="1" smtClean="0"/>
              <a:t>Eigengene</a:t>
            </a:r>
            <a:endParaRPr lang="en-US" dirty="0" smtClean="0"/>
          </a:p>
          <a:p>
            <a:pPr lvl="1"/>
            <a:r>
              <a:rPr lang="en-US" dirty="0" smtClean="0"/>
              <a:t>1</a:t>
            </a:r>
            <a:r>
              <a:rPr lang="en-US" baseline="30000" dirty="0" smtClean="0"/>
              <a:t>st</a:t>
            </a:r>
            <a:r>
              <a:rPr lang="en-US" dirty="0" smtClean="0"/>
              <a:t> principal component of module</a:t>
            </a:r>
          </a:p>
          <a:p>
            <a:pPr lvl="1"/>
            <a:r>
              <a:rPr lang="en-US" dirty="0" smtClean="0"/>
              <a:t>Check to see how much variance the </a:t>
            </a:r>
            <a:r>
              <a:rPr lang="en-US" dirty="0" err="1" smtClean="0"/>
              <a:t>eigengene</a:t>
            </a:r>
            <a:r>
              <a:rPr lang="en-US" dirty="0" smtClean="0"/>
              <a:t> explains</a:t>
            </a:r>
          </a:p>
        </p:txBody>
      </p:sp>
      <p:sp>
        <p:nvSpPr>
          <p:cNvPr id="4" name="Slide Number Placeholder 3"/>
          <p:cNvSpPr>
            <a:spLocks noGrp="1"/>
          </p:cNvSpPr>
          <p:nvPr>
            <p:ph type="sldNum" sz="quarter" idx="12"/>
          </p:nvPr>
        </p:nvSpPr>
        <p:spPr/>
        <p:txBody>
          <a:bodyPr/>
          <a:lstStyle/>
          <a:p>
            <a:fld id="{A31D2A97-4EF1-4E69-BADC-F722CAE58668}" type="slidenum">
              <a:rPr lang="en-US" smtClean="0"/>
              <a:t>25</a:t>
            </a:fld>
            <a:endParaRPr lang="en-US"/>
          </a:p>
        </p:txBody>
      </p:sp>
      <p:sp>
        <p:nvSpPr>
          <p:cNvPr id="6" name="TextBox 5"/>
          <p:cNvSpPr txBox="1"/>
          <p:nvPr/>
        </p:nvSpPr>
        <p:spPr>
          <a:xfrm>
            <a:off x="8463137" y="4829272"/>
            <a:ext cx="1816523" cy="369332"/>
          </a:xfrm>
          <a:prstGeom prst="rect">
            <a:avLst/>
          </a:prstGeom>
          <a:noFill/>
        </p:spPr>
        <p:txBody>
          <a:bodyPr wrap="none" rtlCol="0">
            <a:spAutoFit/>
          </a:bodyPr>
          <a:lstStyle/>
          <a:p>
            <a:r>
              <a:rPr lang="en-US" dirty="0" smtClean="0"/>
              <a:t>Hotpink3 module</a:t>
            </a:r>
            <a:endParaRPr lang="en-US" dirty="0"/>
          </a:p>
        </p:txBody>
      </p:sp>
    </p:spTree>
    <p:extLst>
      <p:ext uri="{BB962C8B-B14F-4D97-AF65-F5344CB8AC3E}">
        <p14:creationId xmlns:p14="http://schemas.microsoft.com/office/powerpoint/2010/main" val="641733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Characterization of Modules</a:t>
            </a:r>
            <a:endParaRPr lang="en-US" dirty="0"/>
          </a:p>
        </p:txBody>
      </p:sp>
      <p:sp>
        <p:nvSpPr>
          <p:cNvPr id="4" name="Content Placeholder 3"/>
          <p:cNvSpPr>
            <a:spLocks noGrp="1"/>
          </p:cNvSpPr>
          <p:nvPr>
            <p:ph idx="1"/>
          </p:nvPr>
        </p:nvSpPr>
        <p:spPr>
          <a:xfrm>
            <a:off x="838199" y="1581150"/>
            <a:ext cx="11096297" cy="4595813"/>
          </a:xfrm>
        </p:spPr>
        <p:txBody>
          <a:bodyPr>
            <a:normAutofit fontScale="85000" lnSpcReduction="20000"/>
          </a:bodyPr>
          <a:lstStyle/>
          <a:p>
            <a:r>
              <a:rPr lang="en-US" dirty="0" smtClean="0"/>
              <a:t>Gene Ontology and Pathway Enrichment</a:t>
            </a:r>
          </a:p>
          <a:p>
            <a:r>
              <a:rPr lang="en-US" dirty="0" smtClean="0"/>
              <a:t>Cell-type specific expression</a:t>
            </a:r>
          </a:p>
          <a:p>
            <a:r>
              <a:rPr lang="en-US" dirty="0" smtClean="0"/>
              <a:t>Correlation of </a:t>
            </a:r>
            <a:r>
              <a:rPr lang="en-US" dirty="0" err="1" smtClean="0"/>
              <a:t>eigengene</a:t>
            </a:r>
            <a:r>
              <a:rPr lang="en-US" dirty="0" smtClean="0"/>
              <a:t> with physiological or behavioral trait</a:t>
            </a:r>
          </a:p>
          <a:p>
            <a:r>
              <a:rPr lang="en-US" dirty="0" smtClean="0"/>
              <a:t>Source of expression control </a:t>
            </a:r>
          </a:p>
          <a:p>
            <a:pPr lvl="1"/>
            <a:r>
              <a:rPr lang="en-US" dirty="0" smtClean="0"/>
              <a:t>Transcription factors</a:t>
            </a:r>
          </a:p>
          <a:p>
            <a:pPr lvl="1"/>
            <a:r>
              <a:rPr lang="en-US" dirty="0" smtClean="0"/>
              <a:t>microRNA</a:t>
            </a:r>
          </a:p>
          <a:p>
            <a:pPr lvl="1"/>
            <a:r>
              <a:rPr lang="en-US" dirty="0" smtClean="0"/>
              <a:t>Common </a:t>
            </a:r>
            <a:r>
              <a:rPr lang="en-US" dirty="0" err="1" smtClean="0"/>
              <a:t>eQTL</a:t>
            </a:r>
            <a:endParaRPr lang="en-US" dirty="0" smtClean="0"/>
          </a:p>
          <a:p>
            <a:pPr lvl="1"/>
            <a:r>
              <a:rPr lang="en-US" dirty="0" smtClean="0"/>
              <a:t>Module </a:t>
            </a:r>
            <a:r>
              <a:rPr lang="en-US" dirty="0" err="1" smtClean="0"/>
              <a:t>eigengene</a:t>
            </a:r>
            <a:r>
              <a:rPr lang="en-US" dirty="0" smtClean="0"/>
              <a:t> QTL (E-QTL)</a:t>
            </a:r>
          </a:p>
          <a:p>
            <a:r>
              <a:rPr lang="en-US" dirty="0"/>
              <a:t>What we did to find candidate </a:t>
            </a:r>
            <a:r>
              <a:rPr lang="en-US" dirty="0" smtClean="0"/>
              <a:t>modules:</a:t>
            </a:r>
            <a:endParaRPr lang="en-US" dirty="0"/>
          </a:p>
          <a:p>
            <a:pPr marL="514350" indent="-514350">
              <a:buFont typeface="+mj-lt"/>
              <a:buAutoNum type="arabicPeriod"/>
            </a:pPr>
            <a:r>
              <a:rPr lang="en-US" dirty="0"/>
              <a:t>Correlation with Phenotype</a:t>
            </a:r>
          </a:p>
          <a:p>
            <a:pPr lvl="1"/>
            <a:r>
              <a:rPr lang="en-US" dirty="0"/>
              <a:t>Correlated the </a:t>
            </a:r>
            <a:r>
              <a:rPr lang="en-US" dirty="0" err="1"/>
              <a:t>eigengenes</a:t>
            </a:r>
            <a:r>
              <a:rPr lang="en-US" dirty="0"/>
              <a:t> with alcohol consumption</a:t>
            </a:r>
          </a:p>
          <a:p>
            <a:pPr marL="514350" indent="-514350">
              <a:buFont typeface="+mj-lt"/>
              <a:buAutoNum type="arabicPeriod"/>
            </a:pPr>
            <a:r>
              <a:rPr lang="en-US" dirty="0"/>
              <a:t>Module </a:t>
            </a:r>
            <a:r>
              <a:rPr lang="en-US" dirty="0" err="1"/>
              <a:t>Eigengene</a:t>
            </a:r>
            <a:r>
              <a:rPr lang="en-US" dirty="0"/>
              <a:t> Quantitative Trait Loci (E-QTL)</a:t>
            </a:r>
          </a:p>
          <a:p>
            <a:pPr lvl="1"/>
            <a:r>
              <a:rPr lang="en-US" dirty="0"/>
              <a:t>common genetic control of expression of transcripts within module </a:t>
            </a:r>
          </a:p>
          <a:p>
            <a:pPr lvl="1"/>
            <a:r>
              <a:rPr lang="en-US" dirty="0"/>
              <a:t>overlap with a behavioral QTL for alcohol consumption </a:t>
            </a:r>
          </a:p>
        </p:txBody>
      </p:sp>
      <p:sp>
        <p:nvSpPr>
          <p:cNvPr id="3" name="Slide Number Placeholder 2"/>
          <p:cNvSpPr>
            <a:spLocks noGrp="1"/>
          </p:cNvSpPr>
          <p:nvPr>
            <p:ph type="sldNum" sz="quarter" idx="12"/>
          </p:nvPr>
        </p:nvSpPr>
        <p:spPr/>
        <p:txBody>
          <a:bodyPr/>
          <a:lstStyle/>
          <a:p>
            <a:fld id="{A31D2A97-4EF1-4E69-BADC-F722CAE58668}" type="slidenum">
              <a:rPr lang="en-US" smtClean="0"/>
              <a:t>26</a:t>
            </a:fld>
            <a:endParaRPr lang="en-US"/>
          </a:p>
        </p:txBody>
      </p:sp>
    </p:spTree>
    <p:extLst>
      <p:ext uri="{BB962C8B-B14F-4D97-AF65-F5344CB8AC3E}">
        <p14:creationId xmlns:p14="http://schemas.microsoft.com/office/powerpoint/2010/main" val="2834398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Useful WGCNA functions</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60774880"/>
              </p:ext>
            </p:extLst>
          </p:nvPr>
        </p:nvGraphicFramePr>
        <p:xfrm>
          <a:off x="390525" y="1365250"/>
          <a:ext cx="11649075" cy="5242560"/>
        </p:xfrm>
        <a:graphic>
          <a:graphicData uri="http://schemas.openxmlformats.org/drawingml/2006/table">
            <a:tbl>
              <a:tblPr firstRow="1" bandRow="1">
                <a:tableStyleId>{9D7B26C5-4107-4FEC-AEDC-1716B250A1EF}</a:tableStyleId>
              </a:tblPr>
              <a:tblGrid>
                <a:gridCol w="3838575"/>
                <a:gridCol w="7810500"/>
              </a:tblGrid>
              <a:tr h="190500">
                <a:tc>
                  <a:txBody>
                    <a:bodyPr/>
                    <a:lstStyle/>
                    <a:p>
                      <a:pPr algn="l" fontAlgn="b"/>
                      <a:r>
                        <a:rPr lang="en-US" sz="2200" u="none" strike="noStrike" dirty="0">
                          <a:effectLst/>
                        </a:rPr>
                        <a:t>Function</a:t>
                      </a:r>
                      <a:endParaRPr lang="en-US" sz="2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What it does</a:t>
                      </a:r>
                      <a:endParaRPr lang="en-US" sz="2200" b="1" i="0" u="none" strike="noStrike">
                        <a:solidFill>
                          <a:srgbClr val="000000"/>
                        </a:solidFill>
                        <a:effectLst/>
                        <a:latin typeface="Calibri" panose="020F0502020204030204" pitchFamily="34" charset="0"/>
                      </a:endParaRPr>
                    </a:p>
                  </a:txBody>
                  <a:tcPr marL="9525" marR="9525" marT="9525" marB="0" anchor="ctr"/>
                </a:tc>
              </a:tr>
              <a:tr h="381000">
                <a:tc>
                  <a:txBody>
                    <a:bodyPr/>
                    <a:lstStyle/>
                    <a:p>
                      <a:pPr algn="l" fontAlgn="b">
                        <a:buClr>
                          <a:srgbClr val="000000"/>
                        </a:buClr>
                        <a:buSzPts val="1100"/>
                        <a:buFont typeface="Calibri" panose="020F0502020204030204" pitchFamily="34" charset="0"/>
                        <a:buNone/>
                      </a:pPr>
                      <a:r>
                        <a:rPr lang="en-US" sz="2200" b="0" i="0" u="none" strike="noStrike" dirty="0" err="1" smtClean="0">
                          <a:solidFill>
                            <a:srgbClr val="000000"/>
                          </a:solidFill>
                          <a:effectLst/>
                          <a:latin typeface="Calibri" panose="020F0502020204030204" pitchFamily="34" charset="0"/>
                        </a:rPr>
                        <a:t>chooseTopHubInEachModule</a:t>
                      </a:r>
                      <a:r>
                        <a:rPr lang="en-US" sz="2200" b="0" i="0" u="none" strike="noStrike" dirty="0" smtClean="0">
                          <a:solidFill>
                            <a:srgbClr val="000000"/>
                          </a:solidFill>
                          <a:effectLst/>
                          <a:latin typeface="Calibri" panose="020F0502020204030204" pitchFamily="34" charset="0"/>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identifies the hub gene in each module</a:t>
                      </a:r>
                      <a:endParaRPr lang="en-US" sz="2200" b="0" i="0" u="none" strike="noStrike">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200" u="none" strike="noStrike">
                          <a:effectLst/>
                        </a:rPr>
                        <a:t>moduleEigengenes()</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calculates the module's </a:t>
                      </a:r>
                      <a:r>
                        <a:rPr lang="en-US" sz="2200" u="none" strike="noStrike" dirty="0" err="1">
                          <a:effectLst/>
                        </a:rPr>
                        <a:t>eigengenes</a:t>
                      </a:r>
                      <a:endParaRPr lang="en-US" sz="2200" b="0" i="0" u="none" strike="noStrike" dirty="0">
                        <a:solidFill>
                          <a:srgbClr val="000000"/>
                        </a:solidFill>
                        <a:effectLst/>
                        <a:latin typeface="Calibri" panose="020F0502020204030204" pitchFamily="34" charset="0"/>
                      </a:endParaRPr>
                    </a:p>
                  </a:txBody>
                  <a:tcPr marL="9525" marR="9525" marT="9525" marB="0" anchor="ctr"/>
                </a:tc>
              </a:tr>
              <a:tr h="571500">
                <a:tc>
                  <a:txBody>
                    <a:bodyPr/>
                    <a:lstStyle/>
                    <a:p>
                      <a:pPr algn="l" fontAlgn="b"/>
                      <a:r>
                        <a:rPr lang="en-US" sz="2200" u="none" strike="noStrike">
                          <a:effectLst/>
                        </a:rPr>
                        <a:t>propVarExplained()</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calculates the  proportion of variance explained by </a:t>
                      </a:r>
                      <a:r>
                        <a:rPr lang="en-US" sz="2200" u="none" strike="noStrike" dirty="0" err="1">
                          <a:effectLst/>
                        </a:rPr>
                        <a:t>eigengenes</a:t>
                      </a:r>
                      <a:endParaRPr lang="en-US" sz="2200" b="0" i="0" u="none" strike="noStrike" dirty="0">
                        <a:solidFill>
                          <a:srgbClr val="000000"/>
                        </a:solidFill>
                        <a:effectLst/>
                        <a:latin typeface="Calibri" panose="020F0502020204030204" pitchFamily="34" charset="0"/>
                      </a:endParaRPr>
                    </a:p>
                  </a:txBody>
                  <a:tcPr marL="9525" marR="9525" marT="9525" marB="0" anchor="ctr"/>
                </a:tc>
              </a:tr>
              <a:tr h="762000">
                <a:tc>
                  <a:txBody>
                    <a:bodyPr/>
                    <a:lstStyle/>
                    <a:p>
                      <a:pPr algn="l" fontAlgn="b"/>
                      <a:r>
                        <a:rPr lang="en-US" sz="2200" u="none" strike="noStrike" dirty="0" err="1">
                          <a:effectLst/>
                        </a:rPr>
                        <a:t>exportNetworkToCytoscape</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exports a network in edge and node list files in a format suitable for importing to</a:t>
                      </a:r>
                      <a:br>
                        <a:rPr lang="en-US" sz="2200" u="none" strike="noStrike">
                          <a:effectLst/>
                        </a:rPr>
                      </a:br>
                      <a:r>
                        <a:rPr lang="en-US" sz="2200" u="none" strike="noStrike">
                          <a:effectLst/>
                        </a:rPr>
                        <a:t>Cytoscape</a:t>
                      </a:r>
                      <a:endParaRPr lang="en-US" sz="2200" b="0" i="0" u="none" strike="noStrike">
                        <a:solidFill>
                          <a:srgbClr val="000000"/>
                        </a:solidFill>
                        <a:effectLst/>
                        <a:latin typeface="Calibri" panose="020F0502020204030204" pitchFamily="34" charset="0"/>
                      </a:endParaRPr>
                    </a:p>
                  </a:txBody>
                  <a:tcPr marL="9525" marR="9525" marT="9525" marB="0" anchor="ctr"/>
                </a:tc>
              </a:tr>
              <a:tr h="190500">
                <a:tc>
                  <a:txBody>
                    <a:bodyPr/>
                    <a:lstStyle/>
                    <a:p>
                      <a:pPr algn="l" fontAlgn="b"/>
                      <a:r>
                        <a:rPr lang="en-US" sz="2200" u="none" strike="noStrike" dirty="0" err="1">
                          <a:effectLst/>
                        </a:rPr>
                        <a:t>plotNetworkHeatmap</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network heatmap plot</a:t>
                      </a:r>
                      <a:endParaRPr lang="en-US" sz="2200" b="0" i="0" u="none" strike="noStrike">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200" u="none" strike="noStrike">
                          <a:effectLst/>
                        </a:rPr>
                        <a:t>plotDendroAndColors()</a:t>
                      </a:r>
                      <a:endParaRPr lang="en-US" sz="2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dendrogram plot with color annotation of objects</a:t>
                      </a:r>
                      <a:endParaRPr lang="en-US" sz="2200" b="0" i="0" u="none" strike="noStrike">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200" u="none" strike="noStrike" dirty="0" err="1">
                          <a:effectLst/>
                        </a:rPr>
                        <a:t>plotMEpairs</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a:effectLst/>
                        </a:rPr>
                        <a:t>pairwise scatter plots of eigengenes</a:t>
                      </a:r>
                      <a:endParaRPr lang="en-US" sz="2200" b="0" i="0" u="none" strike="noStrike">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200" u="none" strike="noStrike" dirty="0" err="1">
                          <a:effectLst/>
                        </a:rPr>
                        <a:t>circlePlot</a:t>
                      </a:r>
                      <a:r>
                        <a:rPr lang="en-US" sz="2200" u="none" strike="noStrike" dirty="0">
                          <a:effectLst/>
                        </a:rPr>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u="none" strike="noStrike" dirty="0">
                          <a:effectLst/>
                        </a:rPr>
                        <a:t>visualize connectivity within a module</a:t>
                      </a:r>
                      <a:endParaRPr lang="en-US" sz="2200" b="0" i="0" u="none" strike="noStrike" dirty="0">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400" dirty="0" err="1" smtClean="0"/>
                        <a:t>GOenrichmentAnalysis</a:t>
                      </a:r>
                      <a:r>
                        <a:rPr lang="en-US" sz="2400" dirty="0" smtClean="0"/>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b="0" i="0" u="none" strike="noStrike" dirty="0" smtClean="0">
                          <a:solidFill>
                            <a:srgbClr val="000000"/>
                          </a:solidFill>
                          <a:effectLst/>
                          <a:latin typeface="Calibri" panose="020F0502020204030204" pitchFamily="34" charset="0"/>
                        </a:rPr>
                        <a:t>calculation</a:t>
                      </a:r>
                      <a:r>
                        <a:rPr lang="en-US" sz="2200" b="0" i="0" u="none" strike="noStrike" baseline="0" dirty="0" smtClean="0">
                          <a:solidFill>
                            <a:srgbClr val="000000"/>
                          </a:solidFill>
                          <a:effectLst/>
                          <a:latin typeface="Calibri" panose="020F0502020204030204" pitchFamily="34" charset="0"/>
                        </a:rPr>
                        <a:t> of GO enrichment (experimental)</a:t>
                      </a:r>
                      <a:endParaRPr lang="en-US" sz="2200" b="0" i="0" u="none" strike="noStrike" dirty="0">
                        <a:solidFill>
                          <a:srgbClr val="000000"/>
                        </a:solidFill>
                        <a:effectLst/>
                        <a:latin typeface="Calibri" panose="020F0502020204030204" pitchFamily="34" charset="0"/>
                      </a:endParaRPr>
                    </a:p>
                  </a:txBody>
                  <a:tcPr marL="9525" marR="9525" marT="9525" marB="0" anchor="ctr"/>
                </a:tc>
              </a:tr>
              <a:tr h="381000">
                <a:tc>
                  <a:txBody>
                    <a:bodyPr/>
                    <a:lstStyle/>
                    <a:p>
                      <a:pPr algn="l" fontAlgn="b"/>
                      <a:r>
                        <a:rPr lang="en-US" sz="2400" dirty="0" err="1" smtClean="0"/>
                        <a:t>networkScreening</a:t>
                      </a:r>
                      <a:r>
                        <a:rPr lang="en-US" sz="2400" dirty="0" smtClean="0"/>
                        <a:t>()</a:t>
                      </a:r>
                      <a:endParaRPr lang="en-US"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200" b="0" i="0" u="none" strike="noStrike" dirty="0" smtClean="0">
                          <a:solidFill>
                            <a:srgbClr val="000000"/>
                          </a:solidFill>
                          <a:effectLst/>
                          <a:latin typeface="Calibri" panose="020F0502020204030204" pitchFamily="34" charset="0"/>
                        </a:rPr>
                        <a:t>identifies genes related</a:t>
                      </a:r>
                      <a:r>
                        <a:rPr lang="en-US" sz="2200" b="0" i="0" u="none" strike="noStrike" baseline="0" dirty="0" smtClean="0">
                          <a:solidFill>
                            <a:srgbClr val="000000"/>
                          </a:solidFill>
                          <a:effectLst/>
                          <a:latin typeface="Calibri" panose="020F0502020204030204" pitchFamily="34" charset="0"/>
                        </a:rPr>
                        <a:t> to a trait by taking into account both the network and gene-centric info (experimental)</a:t>
                      </a:r>
                      <a:endParaRPr lang="en-US" sz="2200" b="0"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Tree>
    <p:extLst>
      <p:ext uri="{BB962C8B-B14F-4D97-AF65-F5344CB8AC3E}">
        <p14:creationId xmlns:p14="http://schemas.microsoft.com/office/powerpoint/2010/main" val="1366391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Across Brain Areas</a:t>
            </a:r>
            <a:endParaRPr lang="en-US" dirty="0"/>
          </a:p>
        </p:txBody>
      </p:sp>
      <p:sp>
        <p:nvSpPr>
          <p:cNvPr id="3" name="Content Placeholder 2"/>
          <p:cNvSpPr>
            <a:spLocks noGrp="1"/>
          </p:cNvSpPr>
          <p:nvPr>
            <p:ph idx="1"/>
          </p:nvPr>
        </p:nvSpPr>
        <p:spPr>
          <a:xfrm>
            <a:off x="965200" y="1571625"/>
            <a:ext cx="4997116" cy="4779712"/>
          </a:xfrm>
        </p:spPr>
        <p:txBody>
          <a:bodyPr>
            <a:normAutofit fontScale="92500" lnSpcReduction="10000"/>
          </a:bodyPr>
          <a:lstStyle/>
          <a:p>
            <a:r>
              <a:rPr lang="en-US" dirty="0" smtClean="0"/>
              <a:t>Whole Brain vs Brain Region</a:t>
            </a:r>
          </a:p>
          <a:p>
            <a:r>
              <a:rPr lang="en-US" dirty="0" smtClean="0"/>
              <a:t>Able to get publicly available 3’ array data from </a:t>
            </a:r>
            <a:r>
              <a:rPr lang="en-US" dirty="0" err="1" smtClean="0"/>
              <a:t>GeneNetwork</a:t>
            </a:r>
            <a:endParaRPr lang="en-US" dirty="0" smtClean="0"/>
          </a:p>
          <a:p>
            <a:r>
              <a:rPr lang="en-US" dirty="0" smtClean="0"/>
              <a:t>6 brain regions:</a:t>
            </a:r>
          </a:p>
          <a:p>
            <a:pPr lvl="1"/>
            <a:r>
              <a:rPr lang="en-US" dirty="0" smtClean="0"/>
              <a:t>Cerebellum (CER)</a:t>
            </a:r>
          </a:p>
          <a:p>
            <a:pPr lvl="1"/>
            <a:r>
              <a:rPr lang="en-US" dirty="0" smtClean="0"/>
              <a:t>Hippocampus (HIP)</a:t>
            </a:r>
          </a:p>
          <a:p>
            <a:pPr lvl="1"/>
            <a:r>
              <a:rPr lang="en-US" dirty="0" smtClean="0"/>
              <a:t>Nucleus </a:t>
            </a:r>
            <a:r>
              <a:rPr lang="en-US" dirty="0" err="1" smtClean="0"/>
              <a:t>Accumbens</a:t>
            </a:r>
            <a:r>
              <a:rPr lang="en-US" dirty="0" smtClean="0"/>
              <a:t> (NA)</a:t>
            </a:r>
          </a:p>
          <a:p>
            <a:pPr lvl="1"/>
            <a:r>
              <a:rPr lang="en-US" dirty="0" smtClean="0"/>
              <a:t>Prefrontal Cortex (PFC)</a:t>
            </a:r>
          </a:p>
          <a:p>
            <a:pPr lvl="1"/>
            <a:r>
              <a:rPr lang="en-US" dirty="0" smtClean="0"/>
              <a:t>Striatum (STR)</a:t>
            </a:r>
          </a:p>
          <a:p>
            <a:pPr lvl="1"/>
            <a:r>
              <a:rPr lang="en-US" dirty="0" smtClean="0"/>
              <a:t>Ventral Tegmental Area (VTA)</a:t>
            </a:r>
          </a:p>
          <a:p>
            <a:r>
              <a:rPr lang="en-US" dirty="0" smtClean="0"/>
              <a:t>Created a network for each area using same </a:t>
            </a:r>
            <a:r>
              <a:rPr lang="en-US" dirty="0" err="1" smtClean="0"/>
              <a:t>probesets</a:t>
            </a:r>
            <a:r>
              <a:rPr lang="en-US" dirty="0" smtClean="0"/>
              <a:t> and same parameters as whole brain</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28</a:t>
            </a:fld>
            <a:endParaRPr lang="en-US"/>
          </a:p>
        </p:txBody>
      </p:sp>
      <p:pic>
        <p:nvPicPr>
          <p:cNvPr id="5" name="Picture 4"/>
          <p:cNvPicPr>
            <a:picLocks noChangeAspect="1" noChangeArrowheads="1"/>
          </p:cNvPicPr>
          <p:nvPr/>
        </p:nvPicPr>
        <p:blipFill>
          <a:blip r:embed="rId2" cstate="print"/>
          <a:srcRect l="21094" t="22500" r="50260" b="29074"/>
          <a:stretch>
            <a:fillRect/>
          </a:stretch>
        </p:blipFill>
        <p:spPr bwMode="auto">
          <a:xfrm>
            <a:off x="6551525" y="1729530"/>
            <a:ext cx="3883060" cy="4135306"/>
          </a:xfrm>
          <a:prstGeom prst="rect">
            <a:avLst/>
          </a:prstGeom>
          <a:noFill/>
          <a:ln w="9525">
            <a:noFill/>
            <a:miter lim="800000"/>
            <a:headEnd/>
            <a:tailEnd/>
          </a:ln>
        </p:spPr>
      </p:pic>
    </p:spTree>
    <p:extLst>
      <p:ext uri="{BB962C8B-B14F-4D97-AF65-F5344CB8AC3E}">
        <p14:creationId xmlns:p14="http://schemas.microsoft.com/office/powerpoint/2010/main" val="1385254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the 7 Networks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696049"/>
              </p:ext>
            </p:extLst>
          </p:nvPr>
        </p:nvGraphicFramePr>
        <p:xfrm>
          <a:off x="562708" y="1430490"/>
          <a:ext cx="11304395" cy="5203394"/>
        </p:xfrm>
        <a:graphic>
          <a:graphicData uri="http://schemas.openxmlformats.org/drawingml/2006/table">
            <a:tbl>
              <a:tblPr>
                <a:tableStyleId>{3C2FFA5D-87B4-456A-9821-1D502468CF0F}</a:tableStyleId>
              </a:tblPr>
              <a:tblGrid>
                <a:gridCol w="2608736"/>
                <a:gridCol w="806482"/>
                <a:gridCol w="1312250"/>
                <a:gridCol w="1509785"/>
                <a:gridCol w="1497145"/>
                <a:gridCol w="1268794"/>
                <a:gridCol w="1019780"/>
                <a:gridCol w="1281423"/>
              </a:tblGrid>
              <a:tr h="334639">
                <a:tc rowSpan="2">
                  <a:txBody>
                    <a:bodyPr/>
                    <a:lstStyle/>
                    <a:p>
                      <a:pPr algn="ctr" fontAlgn="b"/>
                      <a:r>
                        <a:rPr lang="en-US" sz="1400" u="none" strike="noStrike" dirty="0"/>
                        <a:t> </a:t>
                      </a:r>
                      <a:endParaRPr lang="en-US" sz="1400" b="0" i="0" u="none" strike="noStrike" dirty="0">
                        <a:solidFill>
                          <a:srgbClr val="000000"/>
                        </a:solidFill>
                        <a:latin typeface="Calibri"/>
                      </a:endParaRPr>
                    </a:p>
                  </a:txBody>
                  <a:tcPr marL="5942" marR="5942" marT="5942" marB="0" anchor="b"/>
                </a:tc>
                <a:tc gridSpan="7">
                  <a:txBody>
                    <a:bodyPr/>
                    <a:lstStyle/>
                    <a:p>
                      <a:pPr algn="ctr" fontAlgn="ctr"/>
                      <a:r>
                        <a:rPr lang="en-US" sz="1400" b="1" u="none" strike="noStrike" dirty="0"/>
                        <a:t>Table 1: WGCNA Network Summary </a:t>
                      </a:r>
                      <a:endParaRPr lang="en-US" sz="1400" b="1" i="0" u="none" strike="noStrike" dirty="0">
                        <a:solidFill>
                          <a:srgbClr val="000000"/>
                        </a:solidFill>
                        <a:latin typeface="Calibri"/>
                      </a:endParaRPr>
                    </a:p>
                  </a:txBody>
                  <a:tcPr marL="5942" marR="5942" marT="5942"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06423">
                <a:tc vMerge="1">
                  <a:txBody>
                    <a:bodyPr/>
                    <a:lstStyle/>
                    <a:p>
                      <a:endParaRPr lang="en-US"/>
                    </a:p>
                  </a:txBody>
                  <a:tcPr/>
                </a:tc>
                <a:tc>
                  <a:txBody>
                    <a:bodyPr/>
                    <a:lstStyle/>
                    <a:p>
                      <a:pPr algn="ctr" fontAlgn="ctr"/>
                      <a:r>
                        <a:rPr lang="en-US" sz="1400" b="1" u="none" strike="noStrike" dirty="0"/>
                        <a:t>Whole Brain</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Cerebellum</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Hippocampus</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Nucleus </a:t>
                      </a:r>
                      <a:endParaRPr lang="en-US" sz="1400" b="1" u="none" strike="noStrike" dirty="0" smtClean="0"/>
                    </a:p>
                    <a:p>
                      <a:pPr algn="ctr" fontAlgn="ctr"/>
                      <a:r>
                        <a:rPr lang="en-US" sz="1400" b="1" u="none" strike="noStrike" dirty="0" smtClean="0"/>
                        <a:t>Accumbens</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Prefrontal Cortex</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Striatum</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b="1" u="none" strike="noStrike" dirty="0"/>
                        <a:t>Ventral Tegmental Area</a:t>
                      </a:r>
                      <a:endParaRPr lang="en-US" sz="1400" b="1" i="0" u="none" strike="noStrike" dirty="0">
                        <a:solidFill>
                          <a:srgbClr val="000000"/>
                        </a:solidFill>
                        <a:latin typeface="Calibri"/>
                      </a:endParaRPr>
                    </a:p>
                  </a:txBody>
                  <a:tcPr marL="5942" marR="5942" marT="5942" marB="0" anchor="ctr"/>
                </a:tc>
              </a:tr>
              <a:tr h="406141">
                <a:tc>
                  <a:txBody>
                    <a:bodyPr/>
                    <a:lstStyle/>
                    <a:p>
                      <a:pPr algn="ctr" fontAlgn="ctr"/>
                      <a:r>
                        <a:rPr lang="en-US" sz="1400" b="1" u="none" strike="noStrike" dirty="0"/>
                        <a:t>Number of Probesets Placed Into Modules</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28,867</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26,109</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18,949</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16,632</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19,288</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21,687</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20,550</a:t>
                      </a:r>
                      <a:endParaRPr lang="en-US" sz="1400" b="0" i="0" u="none" strike="noStrike" dirty="0">
                        <a:solidFill>
                          <a:srgbClr val="000000"/>
                        </a:solidFill>
                        <a:latin typeface="Calibri"/>
                      </a:endParaRPr>
                    </a:p>
                  </a:txBody>
                  <a:tcPr marL="5942" marR="5942" marT="5942" marB="0" anchor="ctr"/>
                </a:tc>
              </a:tr>
              <a:tr h="406141">
                <a:tc>
                  <a:txBody>
                    <a:bodyPr/>
                    <a:lstStyle/>
                    <a:p>
                      <a:pPr algn="ctr" fontAlgn="ctr"/>
                      <a:r>
                        <a:rPr lang="en-US" sz="1400" b="1" u="none" strike="noStrike" dirty="0"/>
                        <a:t>Number of Modules Identified</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a:t>499</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604</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337</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512</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595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300</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433</a:t>
                      </a:r>
                      <a:endParaRPr lang="en-US" sz="1400" b="0" i="0" u="none" strike="noStrike">
                        <a:solidFill>
                          <a:srgbClr val="000000"/>
                        </a:solidFill>
                        <a:latin typeface="Calibri"/>
                      </a:endParaRPr>
                    </a:p>
                  </a:txBody>
                  <a:tcPr marL="5942" marR="5942" marT="5942" marB="0" anchor="ctr"/>
                </a:tc>
              </a:tr>
              <a:tr h="245402">
                <a:tc>
                  <a:txBody>
                    <a:bodyPr/>
                    <a:lstStyle/>
                    <a:p>
                      <a:pPr algn="ctr" fontAlgn="ctr"/>
                      <a:r>
                        <a:rPr lang="en-US" sz="1400" b="1" u="none" strike="noStrike" dirty="0"/>
                        <a:t>Minimum Module Size</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a:t>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dirty="0"/>
                        <a:t>5</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5</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a:t>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5</a:t>
                      </a:r>
                      <a:endParaRPr lang="en-US" sz="1400" b="0" i="0" u="none" strike="noStrike">
                        <a:solidFill>
                          <a:srgbClr val="000000"/>
                        </a:solidFill>
                        <a:latin typeface="Calibri"/>
                      </a:endParaRPr>
                    </a:p>
                  </a:txBody>
                  <a:tcPr marL="5942" marR="5942" marT="5942" marB="0" anchor="ctr"/>
                </a:tc>
              </a:tr>
              <a:tr h="284444">
                <a:tc>
                  <a:txBody>
                    <a:bodyPr/>
                    <a:lstStyle/>
                    <a:p>
                      <a:pPr algn="ctr" fontAlgn="ctr"/>
                      <a:r>
                        <a:rPr lang="en-US" sz="1400" b="1" u="none" strike="noStrike" dirty="0"/>
                        <a:t>Maximum Module Size</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a:t>2,881</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4,270</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3,185</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2,928</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2,144</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3,903</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3,440</a:t>
                      </a:r>
                      <a:endParaRPr lang="en-US" sz="1400" b="0" i="0" u="none" strike="noStrike">
                        <a:solidFill>
                          <a:srgbClr val="000000"/>
                        </a:solidFill>
                        <a:latin typeface="Calibri"/>
                      </a:endParaRPr>
                    </a:p>
                  </a:txBody>
                  <a:tcPr marL="5942" marR="5942" marT="5942" marB="0" anchor="ctr"/>
                </a:tc>
              </a:tr>
              <a:tr h="273289">
                <a:tc>
                  <a:txBody>
                    <a:bodyPr/>
                    <a:lstStyle/>
                    <a:p>
                      <a:pPr algn="ctr" fontAlgn="ctr"/>
                      <a:r>
                        <a:rPr lang="en-US" sz="1400" b="1" u="none" strike="noStrike" dirty="0"/>
                        <a:t>Median Module Size</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a:t>9</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8</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8</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8</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a:t>
                      </a:r>
                      <a:endParaRPr lang="en-US" sz="1400" b="0" i="0" u="none" strike="noStrike">
                        <a:solidFill>
                          <a:srgbClr val="000000"/>
                        </a:solidFill>
                        <a:latin typeface="Calibri"/>
                      </a:endParaRPr>
                    </a:p>
                  </a:txBody>
                  <a:tcPr marL="5942" marR="5942" marT="5942" marB="0" anchor="ctr"/>
                </a:tc>
              </a:tr>
              <a:tr h="806704">
                <a:tc>
                  <a:txBody>
                    <a:bodyPr/>
                    <a:lstStyle/>
                    <a:p>
                      <a:pPr algn="ctr" fontAlgn="ctr"/>
                      <a:r>
                        <a:rPr lang="en-US" sz="1400" b="1" u="none" strike="noStrike" dirty="0"/>
                        <a:t>Number of Modules </a:t>
                      </a:r>
                      <a:r>
                        <a:rPr lang="en-US" sz="1400" b="1" u="none" strike="noStrike" dirty="0" smtClean="0"/>
                        <a:t>Correlated </a:t>
                      </a:r>
                      <a:r>
                        <a:rPr lang="en-US" sz="1400" b="1" u="none" strike="noStrike" dirty="0"/>
                        <a:t>with Alcohol </a:t>
                      </a:r>
                      <a:r>
                        <a:rPr lang="en-US" sz="1400" b="1" u="none" strike="noStrike" dirty="0" smtClean="0"/>
                        <a:t>Consumption at Fisher’s unadjusted p-value &lt;</a:t>
                      </a:r>
                      <a:r>
                        <a:rPr lang="en-US" sz="1400" b="1" u="none" strike="noStrike" baseline="0" dirty="0" smtClean="0"/>
                        <a:t> 0.01</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12</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2</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5</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19</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7</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9</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12</a:t>
                      </a:r>
                      <a:endParaRPr lang="en-US" sz="1400" b="0" i="0" u="none" strike="noStrike" dirty="0">
                        <a:solidFill>
                          <a:srgbClr val="000000"/>
                        </a:solidFill>
                        <a:latin typeface="Calibri"/>
                      </a:endParaRPr>
                    </a:p>
                  </a:txBody>
                  <a:tcPr marL="5942" marR="5942" marT="5942" marB="0" anchor="ctr"/>
                </a:tc>
              </a:tr>
              <a:tr h="1006986">
                <a:tc>
                  <a:txBody>
                    <a:bodyPr/>
                    <a:lstStyle/>
                    <a:p>
                      <a:pPr algn="ctr" fontAlgn="ctr"/>
                      <a:r>
                        <a:rPr lang="en-US" sz="1400" b="1" u="none" strike="noStrike" dirty="0"/>
                        <a:t>Modules Significantly Correlated with Alcohol Consumption and have </a:t>
                      </a:r>
                      <a:r>
                        <a:rPr lang="en-US" sz="1400" b="1" u="none" strike="noStrike" dirty="0" err="1"/>
                        <a:t>mQTL</a:t>
                      </a:r>
                      <a:r>
                        <a:rPr lang="en-US" sz="1400" b="1" u="none" strike="noStrike" dirty="0"/>
                        <a:t>/</a:t>
                      </a:r>
                      <a:r>
                        <a:rPr lang="en-US" sz="1400" b="1" u="none" strike="noStrike" dirty="0" err="1"/>
                        <a:t>bQTL</a:t>
                      </a:r>
                      <a:r>
                        <a:rPr lang="en-US" sz="1400" b="1" u="none" strike="noStrike" dirty="0"/>
                        <a:t> overlap (Candidate Modules)</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4</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13</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5</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4</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dirty="0"/>
                        <a:t>5</a:t>
                      </a:r>
                      <a:endParaRPr lang="en-US" sz="1400" b="0" i="0" u="none" strike="noStrike" dirty="0">
                        <a:solidFill>
                          <a:srgbClr val="000000"/>
                        </a:solidFill>
                        <a:latin typeface="Calibri"/>
                      </a:endParaRPr>
                    </a:p>
                  </a:txBody>
                  <a:tcPr marL="5942" marR="5942" marT="5942" marB="0" anchor="ctr"/>
                </a:tc>
              </a:tr>
              <a:tr h="806704">
                <a:tc>
                  <a:txBody>
                    <a:bodyPr/>
                    <a:lstStyle/>
                    <a:p>
                      <a:pPr algn="ctr" fontAlgn="ctr"/>
                      <a:r>
                        <a:rPr lang="en-US" sz="1400" b="1" u="none" strike="noStrike" dirty="0"/>
                        <a:t>Minimum Proportion of Variance in Candidate Module(s) Captured by Eigengene</a:t>
                      </a:r>
                      <a:endParaRPr lang="en-US" sz="1400" b="1" i="0" u="none" strike="noStrike" dirty="0">
                        <a:solidFill>
                          <a:srgbClr val="000000"/>
                        </a:solidFill>
                        <a:latin typeface="Calibri"/>
                      </a:endParaRPr>
                    </a:p>
                  </a:txBody>
                  <a:tcPr marL="5942" marR="5942" marT="5942" marB="0" anchor="ctr"/>
                </a:tc>
                <a:tc>
                  <a:txBody>
                    <a:bodyPr/>
                    <a:lstStyle/>
                    <a:p>
                      <a:pPr algn="ctr" fontAlgn="ctr"/>
                      <a:r>
                        <a:rPr lang="en-US" sz="1400" u="none" strike="noStrike"/>
                        <a:t>91%</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98%</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99%</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dirty="0"/>
                        <a:t>88%</a:t>
                      </a:r>
                      <a:endParaRPr lang="en-US" sz="1400" b="0" i="0" u="none" strike="noStrike" dirty="0">
                        <a:solidFill>
                          <a:srgbClr val="000000"/>
                        </a:solidFill>
                        <a:latin typeface="Calibri"/>
                      </a:endParaRPr>
                    </a:p>
                  </a:txBody>
                  <a:tcPr marL="5942" marR="5942" marT="5942" marB="0" anchor="ctr"/>
                </a:tc>
                <a:tc>
                  <a:txBody>
                    <a:bodyPr/>
                    <a:lstStyle/>
                    <a:p>
                      <a:pPr algn="ctr" fontAlgn="ctr"/>
                      <a:r>
                        <a:rPr lang="en-US" sz="1400" u="none" strike="noStrike"/>
                        <a:t>82%</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a:t>96%</a:t>
                      </a:r>
                      <a:endParaRPr lang="en-US" sz="1400" b="0" i="0" u="none" strike="noStrike">
                        <a:solidFill>
                          <a:srgbClr val="000000"/>
                        </a:solidFill>
                        <a:latin typeface="Calibri"/>
                      </a:endParaRPr>
                    </a:p>
                  </a:txBody>
                  <a:tcPr marL="5942" marR="5942" marT="5942" marB="0" anchor="ctr"/>
                </a:tc>
                <a:tc>
                  <a:txBody>
                    <a:bodyPr/>
                    <a:lstStyle/>
                    <a:p>
                      <a:pPr algn="ctr" fontAlgn="ctr"/>
                      <a:r>
                        <a:rPr lang="en-US" sz="1400" u="none" strike="noStrike" dirty="0"/>
                        <a:t>83%</a:t>
                      </a:r>
                      <a:endParaRPr lang="en-US" sz="1400" b="0" i="0" u="none" strike="noStrike" dirty="0">
                        <a:solidFill>
                          <a:srgbClr val="000000"/>
                        </a:solidFill>
                        <a:latin typeface="Calibri"/>
                      </a:endParaRPr>
                    </a:p>
                  </a:txBody>
                  <a:tcPr marL="5942" marR="5942" marT="5942" marB="0" anchor="ctr"/>
                </a:tc>
              </a:tr>
            </a:tbl>
          </a:graphicData>
        </a:graphic>
      </p:graphicFrame>
      <p:sp>
        <p:nvSpPr>
          <p:cNvPr id="3" name="Slide Number Placeholder 2"/>
          <p:cNvSpPr>
            <a:spLocks noGrp="1"/>
          </p:cNvSpPr>
          <p:nvPr>
            <p:ph type="sldNum" sz="quarter" idx="12"/>
          </p:nvPr>
        </p:nvSpPr>
        <p:spPr/>
        <p:txBody>
          <a:bodyPr/>
          <a:lstStyle/>
          <a:p>
            <a:fld id="{A31D2A97-4EF1-4E69-BADC-F722CAE58668}" type="slidenum">
              <a:rPr lang="en-US" smtClean="0"/>
              <a:t>29</a:t>
            </a:fld>
            <a:endParaRPr lang="en-US"/>
          </a:p>
        </p:txBody>
      </p:sp>
    </p:spTree>
    <p:extLst>
      <p:ext uri="{BB962C8B-B14F-4D97-AF65-F5344CB8AC3E}">
        <p14:creationId xmlns:p14="http://schemas.microsoft.com/office/powerpoint/2010/main" val="3774447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a:t>
            </a:r>
            <a:r>
              <a:rPr lang="en-US" dirty="0" smtClean="0"/>
              <a:t>eighted </a:t>
            </a:r>
            <a:r>
              <a:rPr lang="en-US" b="1" u="sng" dirty="0" smtClean="0"/>
              <a:t>G</a:t>
            </a:r>
            <a:r>
              <a:rPr lang="en-US" dirty="0" smtClean="0"/>
              <a:t>ene </a:t>
            </a:r>
            <a:r>
              <a:rPr lang="en-US" b="1" u="sng" dirty="0" smtClean="0"/>
              <a:t>C</a:t>
            </a:r>
            <a:r>
              <a:rPr lang="en-US" dirty="0" smtClean="0"/>
              <a:t>o-expression </a:t>
            </a:r>
            <a:r>
              <a:rPr lang="en-US" b="1" u="sng" dirty="0" smtClean="0"/>
              <a:t>N</a:t>
            </a:r>
            <a:r>
              <a:rPr lang="en-US" dirty="0" smtClean="0"/>
              <a:t>etwork </a:t>
            </a:r>
            <a:r>
              <a:rPr lang="en-US" b="1" u="sng" dirty="0" smtClean="0"/>
              <a:t>A</a:t>
            </a:r>
            <a:r>
              <a:rPr lang="en-US" dirty="0" smtClean="0"/>
              <a:t>nalysis</a:t>
            </a:r>
            <a:endParaRPr lang="en-US" dirty="0"/>
          </a:p>
        </p:txBody>
      </p:sp>
      <p:sp>
        <p:nvSpPr>
          <p:cNvPr id="3" name="Content Placeholder 2"/>
          <p:cNvSpPr>
            <a:spLocks noGrp="1"/>
          </p:cNvSpPr>
          <p:nvPr>
            <p:ph idx="1"/>
          </p:nvPr>
        </p:nvSpPr>
        <p:spPr>
          <a:xfrm>
            <a:off x="838200" y="2206625"/>
            <a:ext cx="10515600" cy="4351338"/>
          </a:xfrm>
        </p:spPr>
        <p:txBody>
          <a:bodyPr>
            <a:normAutofit fontScale="92500" lnSpcReduction="20000"/>
          </a:bodyPr>
          <a:lstStyle/>
          <a:p>
            <a:r>
              <a:rPr lang="en-US" dirty="0" smtClean="0"/>
              <a:t>Used WGCNA on the RNA microarray data</a:t>
            </a:r>
          </a:p>
          <a:p>
            <a:r>
              <a:rPr lang="en-US" dirty="0" smtClean="0"/>
              <a:t>Popular method, well documented and very easy to use in R</a:t>
            </a:r>
          </a:p>
          <a:p>
            <a:pPr lvl="1"/>
            <a:r>
              <a:rPr lang="en-US" dirty="0" smtClean="0"/>
              <a:t>Optimized for microarrays</a:t>
            </a:r>
          </a:p>
          <a:p>
            <a:pPr lvl="1"/>
            <a:r>
              <a:rPr lang="en-US" dirty="0" smtClean="0"/>
              <a:t>This was my first time working in R!</a:t>
            </a:r>
          </a:p>
          <a:p>
            <a:r>
              <a:rPr lang="en-US" dirty="0" smtClean="0"/>
              <a:t>Original Paper:</a:t>
            </a:r>
          </a:p>
          <a:p>
            <a:pPr lvl="1"/>
            <a:r>
              <a:rPr lang="en-US" dirty="0"/>
              <a:t>Bin Zhang and Steve Horvath </a:t>
            </a:r>
            <a:r>
              <a:rPr lang="en-US" i="1" dirty="0"/>
              <a:t>(2005) "A General Framework for Weighted Gene Co-Expression Network Analysis", </a:t>
            </a:r>
            <a:r>
              <a:rPr lang="en-US" dirty="0"/>
              <a:t>Statistical Applications in Genetics and Molecular Biology: Vol. 4: No. 1, Article 17 PMID: 16646834</a:t>
            </a:r>
            <a:endParaRPr lang="en-US" dirty="0" smtClean="0">
              <a:hlinkClick r:id="rId2"/>
            </a:endParaRPr>
          </a:p>
          <a:p>
            <a:pPr lvl="1"/>
            <a:r>
              <a:rPr lang="en-US" dirty="0" smtClean="0">
                <a:hlinkClick r:id="rId2"/>
              </a:rPr>
              <a:t>http://dibernardo.tigem.it/files/papers/2008/zhangbin-statappsgeneticsmolbio.pdf</a:t>
            </a:r>
            <a:endParaRPr lang="en-US" dirty="0" smtClean="0"/>
          </a:p>
          <a:p>
            <a:r>
              <a:rPr lang="en-US" dirty="0" smtClean="0"/>
              <a:t>WGCNA links:</a:t>
            </a:r>
          </a:p>
          <a:p>
            <a:pPr lvl="1"/>
            <a:r>
              <a:rPr lang="en-US" dirty="0" smtClean="0">
                <a:hlinkClick r:id="rId3"/>
              </a:rPr>
              <a:t>https://labs.genetics.ucla.edu/horvath/CoexpressionNetwork/Rpackages/WGCNA/Tutorials/</a:t>
            </a:r>
            <a:endParaRPr lang="en-US" dirty="0" smtClean="0"/>
          </a:p>
          <a:p>
            <a:pPr lvl="1"/>
            <a:r>
              <a:rPr lang="en-US" dirty="0" smtClean="0">
                <a:hlinkClick r:id="rId4"/>
              </a:rPr>
              <a:t>https://labs.genetics.ucla.edu/horvath/CoexpressionNetwork/OverviewWGCNA.pdf</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a:t>
            </a:fld>
            <a:endParaRPr lang="en-US"/>
          </a:p>
        </p:txBody>
      </p:sp>
    </p:spTree>
    <p:extLst>
      <p:ext uri="{BB962C8B-B14F-4D97-AF65-F5344CB8AC3E}">
        <p14:creationId xmlns:p14="http://schemas.microsoft.com/office/powerpoint/2010/main" val="615392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summary statistics </a:t>
            </a:r>
            <a:endParaRPr lang="en-US" dirty="0"/>
          </a:p>
        </p:txBody>
      </p:sp>
      <p:sp>
        <p:nvSpPr>
          <p:cNvPr id="5" name="Slide Number Placeholder 4"/>
          <p:cNvSpPr>
            <a:spLocks noGrp="1"/>
          </p:cNvSpPr>
          <p:nvPr>
            <p:ph type="sldNum" sz="quarter" idx="12"/>
          </p:nvPr>
        </p:nvSpPr>
        <p:spPr/>
        <p:txBody>
          <a:bodyPr/>
          <a:lstStyle/>
          <a:p>
            <a:fld id="{21209376-4762-4885-BEFE-537EC3CECB45}" type="slidenum">
              <a:rPr lang="en-US" smtClean="0"/>
              <a:pPr/>
              <a:t>30</a:t>
            </a:fld>
            <a:endParaRPr lang="en-US"/>
          </a:p>
        </p:txBody>
      </p:sp>
      <p:sp>
        <p:nvSpPr>
          <p:cNvPr id="7" name="Content Placeholder 6"/>
          <p:cNvSpPr>
            <a:spLocks noGrp="1"/>
          </p:cNvSpPr>
          <p:nvPr>
            <p:ph idx="1"/>
          </p:nvPr>
        </p:nvSpPr>
        <p:spPr>
          <a:xfrm>
            <a:off x="838201" y="1825625"/>
            <a:ext cx="4541874" cy="4351338"/>
          </a:xfrm>
        </p:spPr>
        <p:txBody>
          <a:bodyPr>
            <a:normAutofit fontScale="92500" lnSpcReduction="10000"/>
          </a:bodyPr>
          <a:lstStyle/>
          <a:p>
            <a:r>
              <a:rPr lang="en-US" dirty="0" smtClean="0"/>
              <a:t>Composite statistic telling how well a module is preserved</a:t>
            </a:r>
          </a:p>
          <a:p>
            <a:pPr lvl="1"/>
            <a:r>
              <a:rPr lang="en-US" dirty="0" smtClean="0"/>
              <a:t>4 statistics related to density</a:t>
            </a:r>
          </a:p>
          <a:p>
            <a:pPr lvl="2"/>
            <a:r>
              <a:rPr lang="en-US" dirty="0" smtClean="0"/>
              <a:t>Highly connected nodes maintain that level of connectivity</a:t>
            </a:r>
          </a:p>
          <a:p>
            <a:pPr lvl="1"/>
            <a:r>
              <a:rPr lang="en-US" dirty="0" smtClean="0"/>
              <a:t>3 statistics related to connectivity</a:t>
            </a:r>
          </a:p>
          <a:p>
            <a:pPr lvl="2"/>
            <a:r>
              <a:rPr lang="en-US" dirty="0" smtClean="0"/>
              <a:t>Connectivity pattern between specific genes is maintained</a:t>
            </a:r>
          </a:p>
          <a:p>
            <a:r>
              <a:rPr lang="en-US" dirty="0" smtClean="0"/>
              <a:t>Bias: Larger modules tend to have larger Z summary scores</a:t>
            </a:r>
          </a:p>
          <a:p>
            <a:pPr marL="0" indent="0">
              <a:buNone/>
            </a:pPr>
            <a:r>
              <a:rPr lang="en-US" dirty="0" err="1" smtClean="0">
                <a:latin typeface="Courier New" panose="02070309020205020404" pitchFamily="49" charset="0"/>
                <a:cs typeface="Courier New" panose="02070309020205020404" pitchFamily="49" charset="0"/>
              </a:rPr>
              <a:t>modulePreservation</a:t>
            </a:r>
            <a:r>
              <a:rPr lang="en-US" dirty="0" smtClean="0">
                <a:latin typeface="Courier New" panose="02070309020205020404" pitchFamily="49" charset="0"/>
                <a:cs typeface="Courier New" panose="02070309020205020404" pitchFamily="49"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3817472718"/>
              </p:ext>
            </p:extLst>
          </p:nvPr>
        </p:nvGraphicFramePr>
        <p:xfrm>
          <a:off x="6844432" y="4498885"/>
          <a:ext cx="4007059" cy="1478280"/>
        </p:xfrm>
        <a:graphic>
          <a:graphicData uri="http://schemas.openxmlformats.org/drawingml/2006/table">
            <a:tbl>
              <a:tblPr firstRow="1" bandRow="1">
                <a:tableStyleId>{9D7B26C5-4107-4FEC-AEDC-1716B250A1EF}</a:tableStyleId>
              </a:tblPr>
              <a:tblGrid>
                <a:gridCol w="1717475"/>
                <a:gridCol w="2289584"/>
              </a:tblGrid>
              <a:tr h="0">
                <a:tc>
                  <a:txBody>
                    <a:bodyPr/>
                    <a:lstStyle/>
                    <a:p>
                      <a:pPr algn="ctr"/>
                      <a:r>
                        <a:rPr lang="en-US" dirty="0" smtClean="0"/>
                        <a:t>Z summary</a:t>
                      </a:r>
                      <a:endParaRPr lang="en-US" dirty="0"/>
                    </a:p>
                  </a:txBody>
                  <a:tcPr/>
                </a:tc>
                <a:tc>
                  <a:txBody>
                    <a:bodyPr/>
                    <a:lstStyle/>
                    <a:p>
                      <a:pPr algn="ctr"/>
                      <a:r>
                        <a:rPr lang="en-US" dirty="0" smtClean="0"/>
                        <a:t>Interpretation</a:t>
                      </a:r>
                      <a:endParaRPr lang="en-US" dirty="0"/>
                    </a:p>
                  </a:txBody>
                  <a:tcPr/>
                </a:tc>
              </a:tr>
              <a:tr h="370840">
                <a:tc>
                  <a:txBody>
                    <a:bodyPr/>
                    <a:lstStyle/>
                    <a:p>
                      <a:pPr algn="ctr"/>
                      <a:r>
                        <a:rPr lang="en-US" dirty="0" smtClean="0"/>
                        <a:t>&lt; 2</a:t>
                      </a:r>
                      <a:endParaRPr lang="en-US" dirty="0"/>
                    </a:p>
                  </a:txBody>
                  <a:tcPr/>
                </a:tc>
                <a:tc>
                  <a:txBody>
                    <a:bodyPr/>
                    <a:lstStyle/>
                    <a:p>
                      <a:pPr algn="ctr"/>
                      <a:r>
                        <a:rPr lang="en-US" dirty="0" smtClean="0"/>
                        <a:t>Not</a:t>
                      </a:r>
                      <a:r>
                        <a:rPr lang="en-US" baseline="0" dirty="0" smtClean="0"/>
                        <a:t> Preserved</a:t>
                      </a:r>
                      <a:endParaRPr lang="en-US" dirty="0" smtClean="0"/>
                    </a:p>
                  </a:txBody>
                  <a:tcPr/>
                </a:tc>
              </a:tr>
              <a:tr h="370840">
                <a:tc>
                  <a:txBody>
                    <a:bodyPr/>
                    <a:lstStyle/>
                    <a:p>
                      <a:pPr algn="ctr"/>
                      <a:r>
                        <a:rPr lang="en-US" dirty="0" smtClean="0"/>
                        <a:t>2-10</a:t>
                      </a:r>
                      <a:endParaRPr lang="en-US" dirty="0"/>
                    </a:p>
                  </a:txBody>
                  <a:tcPr/>
                </a:tc>
                <a:tc>
                  <a:txBody>
                    <a:bodyPr/>
                    <a:lstStyle/>
                    <a:p>
                      <a:pPr algn="ctr"/>
                      <a:r>
                        <a:rPr lang="en-US" dirty="0" smtClean="0"/>
                        <a:t>Moderately</a:t>
                      </a:r>
                      <a:r>
                        <a:rPr lang="en-US" baseline="0" dirty="0" smtClean="0"/>
                        <a:t> Preserved</a:t>
                      </a:r>
                    </a:p>
                  </a:txBody>
                  <a:tcPr/>
                </a:tc>
              </a:tr>
              <a:tr h="370840">
                <a:tc>
                  <a:txBody>
                    <a:bodyPr/>
                    <a:lstStyle/>
                    <a:p>
                      <a:pPr algn="ctr"/>
                      <a:r>
                        <a:rPr lang="en-US" dirty="0" smtClean="0"/>
                        <a:t>&gt; 10</a:t>
                      </a:r>
                      <a:endParaRPr lang="en-US" dirty="0"/>
                    </a:p>
                  </a:txBody>
                  <a:tcPr/>
                </a:tc>
                <a:tc>
                  <a:txBody>
                    <a:bodyPr/>
                    <a:lstStyle/>
                    <a:p>
                      <a:pPr algn="ctr"/>
                      <a:r>
                        <a:rPr lang="en-US" dirty="0" smtClean="0"/>
                        <a:t>Strongly Preserved</a:t>
                      </a:r>
                      <a:endParaRPr lang="en-US" dirty="0"/>
                    </a:p>
                  </a:txBody>
                  <a:tcPr/>
                </a:tc>
              </a:tr>
            </a:tbl>
          </a:graphicData>
        </a:graphic>
      </p:graphicFrame>
      <p:pic>
        <p:nvPicPr>
          <p:cNvPr id="9" name="Picture 8"/>
          <p:cNvPicPr>
            <a:picLocks noChangeAspect="1"/>
          </p:cNvPicPr>
          <p:nvPr/>
        </p:nvPicPr>
        <p:blipFill rotWithShape="1">
          <a:blip r:embed="rId2"/>
          <a:srcRect l="9469" t="39047" r="70099" b="50547"/>
          <a:stretch/>
        </p:blipFill>
        <p:spPr>
          <a:xfrm>
            <a:off x="5578351" y="1488558"/>
            <a:ext cx="6539221" cy="104073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7024577" y="3779283"/>
                <a:ext cx="3646768"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𝑠𝑢𝑚𝑚𝑎𝑟𝑦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𝑑𝑒𝑛𝑠𝑖𝑡𝑦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𝑐𝑜𝑛𝑛𝑒𝑐𝑡𝑖𝑣𝑖𝑡𝑦</m:t>
                              </m:r>
                            </m:sub>
                          </m:sSub>
                        </m:num>
                        <m:den>
                          <m:r>
                            <a:rPr lang="en-US" b="0" i="1" smtClean="0">
                              <a:latin typeface="Cambria Math" panose="02040503050406030204" pitchFamily="18" charset="0"/>
                            </a:rPr>
                            <m:t>2</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24577" y="3779283"/>
                <a:ext cx="3646768" cy="52431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82063" y="2744381"/>
                <a:ext cx="633179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𝑑𝑒𝑛𝑠𝑖𝑡𝑦</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median</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𝑚𝑒𝑎𝑛𝐶𝑜𝑟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𝑚𝑒𝑎𝑛𝐴𝑑𝑗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𝑝𝑟𝑜𝑝𝑉𝑎𝑟𝐸𝑥𝑝𝑙</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𝑚𝑒𝑎𝑛𝐾𝑀𝐸</m:t>
                          </m:r>
                        </m:sub>
                      </m:sSub>
                      <m:r>
                        <a:rPr lang="en-US" b="0" i="1" smtClean="0">
                          <a:latin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682063" y="2744381"/>
                <a:ext cx="6331797" cy="299313"/>
              </a:xfrm>
              <a:prstGeom prst="rect">
                <a:avLst/>
              </a:prstGeom>
              <a:blipFill rotWithShape="0">
                <a:blip r:embed="rId4"/>
                <a:stretch>
                  <a:fillRect l="-385" r="-866"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40865" y="3262025"/>
                <a:ext cx="5014193"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𝑐𝑜𝑛𝑛𝑒𝑐𝑡𝑖𝑣𝑖𝑡𝑦</m:t>
                          </m:r>
                        </m:sub>
                      </m:sSub>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𝑘𝐼𝑀</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𝑘𝑀𝐸</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𝑐𝑜𝑟</m:t>
                          </m:r>
                          <m:r>
                            <a:rPr lang="en-US" b="0" i="1" smtClean="0">
                              <a:latin typeface="Cambria Math" panose="02040503050406030204" pitchFamily="18" charset="0"/>
                            </a:rPr>
                            <m:t>.</m:t>
                          </m:r>
                          <m:r>
                            <a:rPr lang="en-US" b="0" i="1" smtClean="0">
                              <a:latin typeface="Cambria Math" panose="02040503050406030204" pitchFamily="18" charset="0"/>
                            </a:rPr>
                            <m:t>𝑐𝑜𝑟</m:t>
                          </m:r>
                        </m:sub>
                      </m:sSub>
                      <m:r>
                        <a:rPr lang="en-US" b="0" i="1" smtClean="0">
                          <a:latin typeface="Cambria Math" panose="02040503050406030204" pitchFamily="18" charset="0"/>
                        </a:rPr>
                        <m:t>)</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340865" y="3262025"/>
                <a:ext cx="5014193" cy="298928"/>
              </a:xfrm>
              <a:prstGeom prst="rect">
                <a:avLst/>
              </a:prstGeom>
              <a:blipFill rotWithShape="0">
                <a:blip r:embed="rId5"/>
                <a:stretch>
                  <a:fillRect l="-608" r="-1215" b="-26531"/>
                </a:stretch>
              </a:blipFill>
            </p:spPr>
            <p:txBody>
              <a:bodyPr/>
              <a:lstStyle/>
              <a:p>
                <a:r>
                  <a:rPr lang="en-US">
                    <a:noFill/>
                  </a:rPr>
                  <a:t> </a:t>
                </a:r>
              </a:p>
            </p:txBody>
          </p:sp>
        </mc:Fallback>
      </mc:AlternateContent>
    </p:spTree>
    <p:extLst>
      <p:ext uri="{BB962C8B-B14F-4D97-AF65-F5344CB8AC3E}">
        <p14:creationId xmlns:p14="http://schemas.microsoft.com/office/powerpoint/2010/main" val="4164450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438925" y="1399430"/>
            <a:ext cx="4512442" cy="5386546"/>
            <a:chOff x="7438925" y="1399430"/>
            <a:chExt cx="4512442" cy="5386546"/>
          </a:xfrm>
        </p:grpSpPr>
        <p:pic>
          <p:nvPicPr>
            <p:cNvPr id="8" name="Picture 7"/>
            <p:cNvPicPr>
              <a:picLocks noChangeAspect="1" noChangeArrowheads="1"/>
            </p:cNvPicPr>
            <p:nvPr/>
          </p:nvPicPr>
          <p:blipFill>
            <a:blip r:embed="rId3" cstate="print"/>
            <a:srcRect l="64219" t="30741" r="1562" b="8796"/>
            <a:stretch>
              <a:fillRect/>
            </a:stretch>
          </p:blipFill>
          <p:spPr bwMode="auto">
            <a:xfrm>
              <a:off x="7748337" y="2608535"/>
              <a:ext cx="4203030" cy="4177441"/>
            </a:xfrm>
            <a:prstGeom prst="rect">
              <a:avLst/>
            </a:prstGeom>
            <a:noFill/>
            <a:ln w="9525">
              <a:noFill/>
              <a:miter lim="800000"/>
              <a:headEnd/>
              <a:tailEnd/>
            </a:ln>
          </p:spPr>
        </p:pic>
        <p:pic>
          <p:nvPicPr>
            <p:cNvPr id="7" name="Picture 6"/>
            <p:cNvPicPr>
              <a:picLocks noChangeAspect="1" noChangeArrowheads="1"/>
            </p:cNvPicPr>
            <p:nvPr/>
          </p:nvPicPr>
          <p:blipFill rotWithShape="1">
            <a:blip r:embed="rId3" cstate="print"/>
            <a:srcRect l="52969" t="10007" r="35000" b="68611"/>
            <a:stretch/>
          </p:blipFill>
          <p:spPr bwMode="auto">
            <a:xfrm>
              <a:off x="7438925" y="1399430"/>
              <a:ext cx="1226317" cy="1225959"/>
            </a:xfrm>
            <a:prstGeom prst="rect">
              <a:avLst/>
            </a:prstGeom>
            <a:noFill/>
            <a:ln w="9525">
              <a:noFill/>
              <a:miter lim="800000"/>
              <a:headEnd/>
              <a:tailEnd/>
            </a:ln>
          </p:spPr>
        </p:pic>
        <p:pic>
          <p:nvPicPr>
            <p:cNvPr id="9" name="Picture 8"/>
            <p:cNvPicPr>
              <a:picLocks noChangeAspect="1" noChangeArrowheads="1"/>
            </p:cNvPicPr>
            <p:nvPr/>
          </p:nvPicPr>
          <p:blipFill rotWithShape="1">
            <a:blip r:embed="rId3" cstate="print"/>
            <a:srcRect l="71198" t="10680" r="13645" b="82500"/>
            <a:stretch/>
          </p:blipFill>
          <p:spPr bwMode="auto">
            <a:xfrm>
              <a:off x="8900072" y="2170706"/>
              <a:ext cx="1544842" cy="391018"/>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smtClean="0"/>
              <a:t>Methods to Generate Z summary Scores</a:t>
            </a:r>
            <a:endParaRPr lang="en-US" dirty="0"/>
          </a:p>
        </p:txBody>
      </p:sp>
      <p:sp>
        <p:nvSpPr>
          <p:cNvPr id="3" name="Content Placeholder 2"/>
          <p:cNvSpPr>
            <a:spLocks noGrp="1"/>
          </p:cNvSpPr>
          <p:nvPr>
            <p:ph idx="1"/>
          </p:nvPr>
        </p:nvSpPr>
        <p:spPr>
          <a:xfrm>
            <a:off x="529389" y="1583140"/>
            <a:ext cx="6845969" cy="5274860"/>
          </a:xfrm>
        </p:spPr>
        <p:txBody>
          <a:bodyPr>
            <a:normAutofit fontScale="92500" lnSpcReduction="20000"/>
          </a:bodyPr>
          <a:lstStyle/>
          <a:p>
            <a:pPr marL="514350" indent="-514350">
              <a:buFont typeface="+mj-lt"/>
              <a:buAutoNum type="arabicPeriod"/>
            </a:pPr>
            <a:r>
              <a:rPr lang="en-US" dirty="0" smtClean="0"/>
              <a:t>Reproducibility WITHIN dataset </a:t>
            </a:r>
          </a:p>
          <a:p>
            <a:pPr marL="914400" lvl="1" indent="-514350"/>
            <a:r>
              <a:rPr lang="en-US" dirty="0"/>
              <a:t>V</a:t>
            </a:r>
            <a:r>
              <a:rPr lang="en-US" dirty="0" smtClean="0"/>
              <a:t>erify candidate modules were of high quality and not generated by chance</a:t>
            </a:r>
          </a:p>
          <a:p>
            <a:pPr marL="914400" lvl="1" indent="-514350"/>
            <a:r>
              <a:rPr lang="en-US" dirty="0" smtClean="0"/>
              <a:t>Used 100 bootstrap samples, calculated Z summary for each bootstrap sample compared to original dataset</a:t>
            </a:r>
          </a:p>
          <a:p>
            <a:pPr marL="514350" indent="-514350">
              <a:buFont typeface="+mj-lt"/>
              <a:buAutoNum type="arabicPeriod"/>
            </a:pPr>
            <a:r>
              <a:rPr lang="en-US" dirty="0" smtClean="0"/>
              <a:t>Reproducibility BETWEEN datasets</a:t>
            </a:r>
          </a:p>
          <a:p>
            <a:pPr marL="914400" lvl="1" indent="-514350"/>
            <a:r>
              <a:rPr lang="en-US" dirty="0" smtClean="0"/>
              <a:t>Determine if candidate modules are preserved in other brain regions/whole brain</a:t>
            </a:r>
          </a:p>
          <a:p>
            <a:pPr marL="914400" lvl="1" indent="-514350"/>
            <a:r>
              <a:rPr lang="en-US" dirty="0" smtClean="0"/>
              <a:t>Calculated Z summary by setting the dataset module originated from as reference and comparison region as test set</a:t>
            </a:r>
          </a:p>
          <a:p>
            <a:pPr marL="914400" lvl="1" indent="-514350"/>
            <a:r>
              <a:rPr lang="en-US" b="1" dirty="0" smtClean="0"/>
              <a:t>Note: </a:t>
            </a:r>
            <a:r>
              <a:rPr lang="en-US" dirty="0" smtClean="0"/>
              <a:t>you need to have same gene identifiers!</a:t>
            </a:r>
          </a:p>
          <a:p>
            <a:r>
              <a:rPr lang="en-US" dirty="0"/>
              <a:t>Mean Within Z scores range: 3.05 to 16.15</a:t>
            </a:r>
          </a:p>
          <a:p>
            <a:r>
              <a:rPr lang="en-US" dirty="0"/>
              <a:t>Only 3 modules have lower 95% CI bound &lt; 2 (noted with *)</a:t>
            </a:r>
          </a:p>
          <a:p>
            <a:r>
              <a:rPr lang="en-US" dirty="0" smtClean="0"/>
              <a:t>Between </a:t>
            </a:r>
            <a:r>
              <a:rPr lang="en-US" dirty="0"/>
              <a:t>Z scores range: -0.67 to 17.05 </a:t>
            </a:r>
          </a:p>
          <a:p>
            <a:pPr marL="914400" lvl="1" indent="-514350"/>
            <a:endParaRPr lang="en-US" dirty="0" smtClean="0"/>
          </a:p>
        </p:txBody>
      </p:sp>
      <p:sp>
        <p:nvSpPr>
          <p:cNvPr id="5" name="Slide Number Placeholder 4"/>
          <p:cNvSpPr>
            <a:spLocks noGrp="1"/>
          </p:cNvSpPr>
          <p:nvPr>
            <p:ph type="sldNum" sz="quarter" idx="12"/>
          </p:nvPr>
        </p:nvSpPr>
        <p:spPr/>
        <p:txBody>
          <a:bodyPr/>
          <a:lstStyle/>
          <a:p>
            <a:fld id="{21209376-4762-4885-BEFE-537EC3CECB45}" type="slidenum">
              <a:rPr lang="en-US" smtClean="0"/>
              <a:pPr/>
              <a:t>31</a:t>
            </a:fld>
            <a:endParaRPr lang="en-US"/>
          </a:p>
        </p:txBody>
      </p:sp>
    </p:spTree>
    <p:extLst>
      <p:ext uri="{BB962C8B-B14F-4D97-AF65-F5344CB8AC3E}">
        <p14:creationId xmlns:p14="http://schemas.microsoft.com/office/powerpoint/2010/main" val="1141045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62600" y="3884999"/>
            <a:ext cx="3276600" cy="2883932"/>
            <a:chOff x="5105400" y="3581400"/>
            <a:chExt cx="3276600" cy="2883932"/>
          </a:xfrm>
        </p:grpSpPr>
        <p:pic>
          <p:nvPicPr>
            <p:cNvPr id="3" name="Picture 2" descr="hotpink_wb_adjacency.jpeg"/>
            <p:cNvPicPr>
              <a:picLocks noChangeAspect="1"/>
            </p:cNvPicPr>
            <p:nvPr/>
          </p:nvPicPr>
          <p:blipFill>
            <a:blip r:embed="rId2" cstate="print"/>
            <a:srcRect l="23810" t="27347" r="25000" b="32116"/>
            <a:stretch>
              <a:fillRect/>
            </a:stretch>
          </p:blipFill>
          <p:spPr>
            <a:xfrm>
              <a:off x="5105400" y="3581400"/>
              <a:ext cx="3276600" cy="2590800"/>
            </a:xfrm>
            <a:prstGeom prst="rect">
              <a:avLst/>
            </a:prstGeom>
          </p:spPr>
        </p:pic>
        <p:sp>
          <p:nvSpPr>
            <p:cNvPr id="4" name="TextBox 3"/>
            <p:cNvSpPr txBox="1"/>
            <p:nvPr/>
          </p:nvSpPr>
          <p:spPr>
            <a:xfrm>
              <a:off x="6477000" y="6096000"/>
              <a:ext cx="1340495" cy="369332"/>
            </a:xfrm>
            <a:prstGeom prst="rect">
              <a:avLst/>
            </a:prstGeom>
            <a:noFill/>
          </p:spPr>
          <p:txBody>
            <a:bodyPr wrap="none" rtlCol="0">
              <a:spAutoFit/>
            </a:bodyPr>
            <a:lstStyle/>
            <a:p>
              <a:r>
                <a:rPr lang="en-US" dirty="0"/>
                <a:t>Whole Brain</a:t>
              </a:r>
            </a:p>
          </p:txBody>
        </p:sp>
      </p:grpSp>
      <p:grpSp>
        <p:nvGrpSpPr>
          <p:cNvPr id="8" name="Group 7"/>
          <p:cNvGrpSpPr/>
          <p:nvPr/>
        </p:nvGrpSpPr>
        <p:grpSpPr>
          <a:xfrm>
            <a:off x="1600200" y="3860801"/>
            <a:ext cx="3276600" cy="3008531"/>
            <a:chOff x="228600" y="3733800"/>
            <a:chExt cx="3276600" cy="3008531"/>
          </a:xfrm>
        </p:grpSpPr>
        <p:pic>
          <p:nvPicPr>
            <p:cNvPr id="6" name="Picture 5" descr="hotpink_vta_adjacency.jpeg"/>
            <p:cNvPicPr>
              <a:picLocks noChangeAspect="1"/>
            </p:cNvPicPr>
            <p:nvPr/>
          </p:nvPicPr>
          <p:blipFill>
            <a:blip r:embed="rId3" cstate="print"/>
            <a:srcRect l="22619" t="27347" r="26190" b="32116"/>
            <a:stretch>
              <a:fillRect/>
            </a:stretch>
          </p:blipFill>
          <p:spPr>
            <a:xfrm>
              <a:off x="228600" y="3733800"/>
              <a:ext cx="3276600" cy="2590800"/>
            </a:xfrm>
            <a:prstGeom prst="rect">
              <a:avLst/>
            </a:prstGeom>
          </p:spPr>
        </p:pic>
        <p:sp>
          <p:nvSpPr>
            <p:cNvPr id="7" name="TextBox 6"/>
            <p:cNvSpPr txBox="1"/>
            <p:nvPr/>
          </p:nvSpPr>
          <p:spPr>
            <a:xfrm>
              <a:off x="1371600" y="6096000"/>
              <a:ext cx="1828800" cy="646331"/>
            </a:xfrm>
            <a:prstGeom prst="rect">
              <a:avLst/>
            </a:prstGeom>
            <a:noFill/>
          </p:spPr>
          <p:txBody>
            <a:bodyPr wrap="square" rtlCol="0">
              <a:spAutoFit/>
            </a:bodyPr>
            <a:lstStyle/>
            <a:p>
              <a:pPr algn="ctr"/>
              <a:r>
                <a:rPr lang="en-US" dirty="0"/>
                <a:t>Ventral Tegmental Area</a:t>
              </a:r>
            </a:p>
          </p:txBody>
        </p:sp>
      </p:grpSp>
      <p:pic>
        <p:nvPicPr>
          <p:cNvPr id="9" name="Picture 8" descr="hotpink_pfc_adjacency.jpeg"/>
          <p:cNvPicPr>
            <a:picLocks noChangeAspect="1"/>
          </p:cNvPicPr>
          <p:nvPr/>
        </p:nvPicPr>
        <p:blipFill>
          <a:blip r:embed="rId4" cstate="print"/>
          <a:srcRect l="25000" t="28540" r="26190" b="30924"/>
          <a:stretch>
            <a:fillRect/>
          </a:stretch>
        </p:blipFill>
        <p:spPr>
          <a:xfrm>
            <a:off x="3276600" y="1346200"/>
            <a:ext cx="3124200" cy="2590800"/>
          </a:xfrm>
          <a:prstGeom prst="rect">
            <a:avLst/>
          </a:prstGeom>
        </p:spPr>
      </p:pic>
      <p:sp>
        <p:nvSpPr>
          <p:cNvPr id="10" name="TextBox 9"/>
          <p:cNvSpPr txBox="1"/>
          <p:nvPr/>
        </p:nvSpPr>
        <p:spPr>
          <a:xfrm>
            <a:off x="4343400" y="3671669"/>
            <a:ext cx="1600200" cy="646331"/>
          </a:xfrm>
          <a:prstGeom prst="rect">
            <a:avLst/>
          </a:prstGeom>
          <a:noFill/>
        </p:spPr>
        <p:txBody>
          <a:bodyPr wrap="square" rtlCol="0">
            <a:spAutoFit/>
          </a:bodyPr>
          <a:lstStyle/>
          <a:p>
            <a:pPr algn="ctr"/>
            <a:r>
              <a:rPr lang="en-US" dirty="0"/>
              <a:t>Prefrontal Cortex</a:t>
            </a:r>
          </a:p>
        </p:txBody>
      </p:sp>
      <p:grpSp>
        <p:nvGrpSpPr>
          <p:cNvPr id="14" name="Group 13"/>
          <p:cNvGrpSpPr/>
          <p:nvPr/>
        </p:nvGrpSpPr>
        <p:grpSpPr>
          <a:xfrm>
            <a:off x="7315200" y="1346200"/>
            <a:ext cx="3276600" cy="2807732"/>
            <a:chOff x="5638800" y="838200"/>
            <a:chExt cx="3276600" cy="2807732"/>
          </a:xfrm>
        </p:grpSpPr>
        <p:pic>
          <p:nvPicPr>
            <p:cNvPr id="12" name="Picture 11" descr="hotpink_striatum_adjacency.jpeg"/>
            <p:cNvPicPr>
              <a:picLocks noChangeAspect="1"/>
            </p:cNvPicPr>
            <p:nvPr/>
          </p:nvPicPr>
          <p:blipFill>
            <a:blip r:embed="rId5" cstate="print"/>
            <a:srcRect l="23810" t="28540" r="25000" b="32116"/>
            <a:stretch>
              <a:fillRect/>
            </a:stretch>
          </p:blipFill>
          <p:spPr>
            <a:xfrm>
              <a:off x="5638800" y="838200"/>
              <a:ext cx="3276600" cy="2514600"/>
            </a:xfrm>
            <a:prstGeom prst="rect">
              <a:avLst/>
            </a:prstGeom>
          </p:spPr>
        </p:pic>
        <p:sp>
          <p:nvSpPr>
            <p:cNvPr id="13" name="TextBox 12"/>
            <p:cNvSpPr txBox="1"/>
            <p:nvPr/>
          </p:nvSpPr>
          <p:spPr>
            <a:xfrm>
              <a:off x="7086600" y="3276600"/>
              <a:ext cx="992066" cy="369332"/>
            </a:xfrm>
            <a:prstGeom prst="rect">
              <a:avLst/>
            </a:prstGeom>
            <a:noFill/>
          </p:spPr>
          <p:txBody>
            <a:bodyPr wrap="none" rtlCol="0">
              <a:spAutoFit/>
            </a:bodyPr>
            <a:lstStyle/>
            <a:p>
              <a:r>
                <a:rPr lang="en-US" dirty="0"/>
                <a:t>Striatum</a:t>
              </a:r>
            </a:p>
          </p:txBody>
        </p:sp>
      </p:grpSp>
      <p:sp>
        <p:nvSpPr>
          <p:cNvPr id="19" name="Title 18"/>
          <p:cNvSpPr>
            <a:spLocks noGrp="1"/>
          </p:cNvSpPr>
          <p:nvPr>
            <p:ph type="title"/>
          </p:nvPr>
        </p:nvSpPr>
        <p:spPr/>
        <p:txBody>
          <a:bodyPr/>
          <a:lstStyle/>
          <a:p>
            <a:r>
              <a:rPr lang="en-US" dirty="0" smtClean="0"/>
              <a:t>Hotpink3 from Whole Brain</a:t>
            </a:r>
            <a:endParaRPr lang="en-US" dirty="0"/>
          </a:p>
        </p:txBody>
      </p:sp>
      <p:sp>
        <p:nvSpPr>
          <p:cNvPr id="17" name="Slide Number Placeholder 16"/>
          <p:cNvSpPr>
            <a:spLocks noGrp="1"/>
          </p:cNvSpPr>
          <p:nvPr>
            <p:ph type="sldNum" sz="quarter" idx="12"/>
          </p:nvPr>
        </p:nvSpPr>
        <p:spPr/>
        <p:txBody>
          <a:bodyPr/>
          <a:lstStyle/>
          <a:p>
            <a:fld id="{21209376-4762-4885-BEFE-537EC3CECB45}" type="slidenum">
              <a:rPr lang="en-US" smtClean="0"/>
              <a:pPr/>
              <a:t>32</a:t>
            </a:fld>
            <a:endParaRPr lang="en-US"/>
          </a:p>
        </p:txBody>
      </p:sp>
    </p:spTree>
    <p:extLst>
      <p:ext uri="{BB962C8B-B14F-4D97-AF65-F5344CB8AC3E}">
        <p14:creationId xmlns:p14="http://schemas.microsoft.com/office/powerpoint/2010/main" val="2677201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Eigengene</a:t>
            </a:r>
            <a:br>
              <a:rPr lang="en-US" dirty="0" smtClean="0"/>
            </a:br>
            <a:r>
              <a:rPr lang="en-US" dirty="0" smtClean="0"/>
              <a:t> Network</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33</a:t>
            </a:fld>
            <a:endParaRPr lang="en-US"/>
          </a:p>
        </p:txBody>
      </p:sp>
      <p:pic>
        <p:nvPicPr>
          <p:cNvPr id="5" name="Picture 4"/>
          <p:cNvPicPr>
            <a:picLocks noChangeAspect="1" noChangeArrowheads="1"/>
          </p:cNvPicPr>
          <p:nvPr/>
        </p:nvPicPr>
        <p:blipFill>
          <a:blip r:embed="rId3" cstate="print"/>
          <a:srcRect l="21250" t="10370" r="32500" b="6667"/>
          <a:stretch>
            <a:fillRect/>
          </a:stretch>
        </p:blipFill>
        <p:spPr bwMode="auto">
          <a:xfrm>
            <a:off x="3466532" y="330805"/>
            <a:ext cx="6266028" cy="6322479"/>
          </a:xfrm>
          <a:prstGeom prst="rect">
            <a:avLst/>
          </a:prstGeom>
          <a:noFill/>
          <a:ln w="9525">
            <a:noFill/>
            <a:miter lim="800000"/>
            <a:headEnd/>
            <a:tailEnd/>
          </a:ln>
        </p:spPr>
      </p:pic>
    </p:spTree>
    <p:extLst>
      <p:ext uri="{BB962C8B-B14F-4D97-AF65-F5344CB8AC3E}">
        <p14:creationId xmlns:p14="http://schemas.microsoft.com/office/powerpoint/2010/main" val="804979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Can </a:t>
            </a:r>
            <a:r>
              <a:rPr lang="en-US" dirty="0"/>
              <a:t>B</a:t>
            </a:r>
            <a:r>
              <a:rPr lang="en-US" dirty="0" smtClean="0"/>
              <a:t>e Useful To…</a:t>
            </a:r>
            <a:endParaRPr lang="en-US" dirty="0"/>
          </a:p>
        </p:txBody>
      </p:sp>
      <p:sp>
        <p:nvSpPr>
          <p:cNvPr id="3" name="Content Placeholder 2"/>
          <p:cNvSpPr>
            <a:spLocks noGrp="1"/>
          </p:cNvSpPr>
          <p:nvPr>
            <p:ph idx="1"/>
          </p:nvPr>
        </p:nvSpPr>
        <p:spPr/>
        <p:txBody>
          <a:bodyPr/>
          <a:lstStyle/>
          <a:p>
            <a:r>
              <a:rPr lang="en-US" dirty="0" smtClean="0"/>
              <a:t>Add biological context to unannotated or under annotated genes</a:t>
            </a:r>
          </a:p>
          <a:p>
            <a:pPr lvl="1"/>
            <a:r>
              <a:rPr lang="en-US" dirty="0" smtClean="0"/>
              <a:t>Especially useful in organisms with little annotation (e.g. rats)</a:t>
            </a:r>
          </a:p>
          <a:p>
            <a:r>
              <a:rPr lang="en-US" dirty="0" smtClean="0"/>
              <a:t>Explaining</a:t>
            </a:r>
            <a:r>
              <a:rPr lang="en-US" dirty="0" smtClean="0"/>
              <a:t> </a:t>
            </a:r>
            <a:r>
              <a:rPr lang="en-US" dirty="0" smtClean="0"/>
              <a:t>biomarkers</a:t>
            </a:r>
          </a:p>
          <a:p>
            <a:pPr lvl="1"/>
            <a:r>
              <a:rPr lang="en-US" dirty="0" smtClean="0"/>
              <a:t>Make sense of biomarker given the other genes within module</a:t>
            </a:r>
            <a:endParaRPr lang="en-US" dirty="0"/>
          </a:p>
          <a:p>
            <a:r>
              <a:rPr lang="en-US" dirty="0" smtClean="0"/>
              <a:t>How do module structure changes in different environments</a:t>
            </a:r>
            <a:endParaRPr lang="en-US" dirty="0"/>
          </a:p>
          <a:p>
            <a:pPr lvl="1"/>
            <a:r>
              <a:rPr lang="en-US" dirty="0" smtClean="0"/>
              <a:t>Treatment</a:t>
            </a:r>
          </a:p>
          <a:p>
            <a:pPr lvl="1"/>
            <a:r>
              <a:rPr lang="en-US" dirty="0" smtClean="0"/>
              <a:t>Tissue</a:t>
            </a:r>
          </a:p>
          <a:p>
            <a:r>
              <a:rPr lang="en-US" dirty="0"/>
              <a:t>Finding target genes for pharmaceutical therapies</a:t>
            </a:r>
          </a:p>
          <a:p>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34</a:t>
            </a:fld>
            <a:endParaRPr lang="en-US"/>
          </a:p>
        </p:txBody>
      </p:sp>
    </p:spTree>
    <p:extLst>
      <p:ext uri="{BB962C8B-B14F-4D97-AF65-F5344CB8AC3E}">
        <p14:creationId xmlns:p14="http://schemas.microsoft.com/office/powerpoint/2010/main" val="4252596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Conclusions…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“Transcripts </a:t>
            </a:r>
            <a:r>
              <a:rPr lang="en-US" dirty="0"/>
              <a:t>code for proteins that are associated with protein processing – synthesis (through </a:t>
            </a:r>
            <a:r>
              <a:rPr lang="en-US" dirty="0" err="1"/>
              <a:t>tRNA</a:t>
            </a:r>
            <a:r>
              <a:rPr lang="en-US" dirty="0"/>
              <a:t> and mRNA metabolism), folding (chaperone proteins) and trafficking and degradation (ubiquitination, endosomal/lysosomal trafficking). The localization of the products of many of the correlated transcripts is the ER and Golgi apparatus, where the synthesis and maturation of extracellular membrane proteins occur</a:t>
            </a:r>
            <a:r>
              <a:rPr lang="en-US" dirty="0" smtClean="0"/>
              <a:t>.”</a:t>
            </a:r>
            <a:endParaRPr lang="en-US" dirty="0"/>
          </a:p>
          <a:p>
            <a:endParaRPr lang="en-US" dirty="0" smtClean="0"/>
          </a:p>
          <a:p>
            <a:r>
              <a:rPr lang="en-US" dirty="0" smtClean="0"/>
              <a:t>“Based </a:t>
            </a:r>
            <a:r>
              <a:rPr lang="en-US" dirty="0"/>
              <a:t>on these findings, one may postulate that pre-alcohol consumption differences in the activity of protein processing pathways associated with the ER and Golgi machinery in particular brain regions contributes to the “sensation” that an individual experiences when alcohol is consumed, thereby influencing the amount of alcohol consumption</a:t>
            </a:r>
            <a:r>
              <a:rPr lang="en-US" dirty="0" smtClean="0"/>
              <a:t>.”</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35</a:t>
            </a:fld>
            <a:endParaRPr lang="en-US"/>
          </a:p>
        </p:txBody>
      </p:sp>
    </p:spTree>
    <p:extLst>
      <p:ext uri="{BB962C8B-B14F-4D97-AF65-F5344CB8AC3E}">
        <p14:creationId xmlns:p14="http://schemas.microsoft.com/office/powerpoint/2010/main" val="8209422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 and Con list for WGCNA</a:t>
            </a:r>
            <a:endParaRPr lang="en-US" dirty="0"/>
          </a:p>
        </p:txBody>
      </p:sp>
      <p:sp>
        <p:nvSpPr>
          <p:cNvPr id="3" name="Content Placeholder 2"/>
          <p:cNvSpPr>
            <a:spLocks noGrp="1"/>
          </p:cNvSpPr>
          <p:nvPr>
            <p:ph sz="half" idx="1"/>
          </p:nvPr>
        </p:nvSpPr>
        <p:spPr/>
        <p:txBody>
          <a:bodyPr/>
          <a:lstStyle/>
          <a:p>
            <a:pPr marL="0" indent="0">
              <a:buNone/>
            </a:pPr>
            <a:r>
              <a:rPr lang="en-US" b="1" dirty="0" smtClean="0"/>
              <a:t>PRO’s:</a:t>
            </a:r>
          </a:p>
          <a:p>
            <a:r>
              <a:rPr lang="en-US" dirty="0" smtClean="0"/>
              <a:t>Easy to use and understand</a:t>
            </a:r>
          </a:p>
          <a:p>
            <a:pPr lvl="1"/>
            <a:r>
              <a:rPr lang="en-US" dirty="0" smtClean="0"/>
              <a:t>Peter Langfelder normally answers all questions in online forums directly.</a:t>
            </a:r>
          </a:p>
          <a:p>
            <a:r>
              <a:rPr lang="en-US" dirty="0" smtClean="0"/>
              <a:t>Robust network</a:t>
            </a:r>
          </a:p>
          <a:p>
            <a:pPr lvl="1"/>
            <a:r>
              <a:rPr lang="en-US" dirty="0" smtClean="0"/>
              <a:t>Scale-free</a:t>
            </a:r>
          </a:p>
          <a:p>
            <a:pPr lvl="1"/>
            <a:r>
              <a:rPr lang="en-US" dirty="0" smtClean="0"/>
              <a:t>Indirect &amp; Direct Interactions</a:t>
            </a:r>
          </a:p>
          <a:p>
            <a:r>
              <a:rPr lang="en-US" dirty="0" smtClean="0"/>
              <a:t>Accepted by community</a:t>
            </a:r>
          </a:p>
          <a:p>
            <a:endParaRPr lang="en-US" dirty="0" smtClean="0"/>
          </a:p>
        </p:txBody>
      </p:sp>
      <p:sp>
        <p:nvSpPr>
          <p:cNvPr id="5" name="Content Placeholder 4"/>
          <p:cNvSpPr>
            <a:spLocks noGrp="1"/>
          </p:cNvSpPr>
          <p:nvPr>
            <p:ph sz="half" idx="2"/>
          </p:nvPr>
        </p:nvSpPr>
        <p:spPr/>
        <p:txBody>
          <a:bodyPr/>
          <a:lstStyle/>
          <a:p>
            <a:pPr marL="0" indent="0">
              <a:buNone/>
            </a:pPr>
            <a:r>
              <a:rPr lang="en-US" b="1" dirty="0" smtClean="0"/>
              <a:t>CON’s:</a:t>
            </a:r>
          </a:p>
          <a:p>
            <a:r>
              <a:rPr lang="en-US" dirty="0" smtClean="0"/>
              <a:t>Missing non-linear relationships</a:t>
            </a:r>
          </a:p>
          <a:p>
            <a:r>
              <a:rPr lang="en-US" dirty="0" smtClean="0"/>
              <a:t>How do we choose which genes to include in the module?</a:t>
            </a:r>
          </a:p>
          <a:p>
            <a:pPr lvl="1"/>
            <a:r>
              <a:rPr lang="en-US" dirty="0" smtClean="0"/>
              <a:t>I find the tree cutting the most difficult evaluate</a:t>
            </a:r>
          </a:p>
          <a:p>
            <a:r>
              <a:rPr lang="en-US" dirty="0" smtClean="0"/>
              <a:t>Are these modules truly clustered together functionally?</a:t>
            </a:r>
          </a:p>
          <a:p>
            <a:pPr marL="0" indent="0">
              <a:buNone/>
            </a:pPr>
            <a:endParaRPr lang="en-US" dirty="0" smtClean="0"/>
          </a:p>
        </p:txBody>
      </p:sp>
      <p:sp>
        <p:nvSpPr>
          <p:cNvPr id="4" name="Slide Number Placeholder 3"/>
          <p:cNvSpPr>
            <a:spLocks noGrp="1"/>
          </p:cNvSpPr>
          <p:nvPr>
            <p:ph type="sldNum" sz="quarter" idx="12"/>
          </p:nvPr>
        </p:nvSpPr>
        <p:spPr/>
        <p:txBody>
          <a:bodyPr/>
          <a:lstStyle/>
          <a:p>
            <a:fld id="{A31D2A97-4EF1-4E69-BADC-F722CAE58668}" type="slidenum">
              <a:rPr lang="en-US" smtClean="0"/>
              <a:t>36</a:t>
            </a:fld>
            <a:endParaRPr lang="en-US"/>
          </a:p>
        </p:txBody>
      </p:sp>
    </p:spTree>
    <p:extLst>
      <p:ext uri="{BB962C8B-B14F-4D97-AF65-F5344CB8AC3E}">
        <p14:creationId xmlns:p14="http://schemas.microsoft.com/office/powerpoint/2010/main" val="2675213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to Consider: </a:t>
            </a:r>
            <a:r>
              <a:rPr lang="en-US" dirty="0" err="1" smtClean="0"/>
              <a:t>Colocalization</a:t>
            </a:r>
            <a:r>
              <a:rPr lang="en-US" dirty="0" smtClean="0"/>
              <a:t> or Functional Results</a:t>
            </a:r>
            <a:endParaRPr lang="en-US" dirty="0"/>
          </a:p>
        </p:txBody>
      </p:sp>
      <p:sp>
        <p:nvSpPr>
          <p:cNvPr id="3" name="Content Placeholder 2"/>
          <p:cNvSpPr>
            <a:spLocks noGrp="1"/>
          </p:cNvSpPr>
          <p:nvPr>
            <p:ph idx="1"/>
          </p:nvPr>
        </p:nvSpPr>
        <p:spPr>
          <a:xfrm>
            <a:off x="838200" y="1711841"/>
            <a:ext cx="10515600" cy="1690577"/>
          </a:xfrm>
        </p:spPr>
        <p:txBody>
          <a:bodyPr>
            <a:normAutofit fontScale="70000" lnSpcReduction="20000"/>
          </a:bodyPr>
          <a:lstStyle/>
          <a:p>
            <a:r>
              <a:rPr lang="en-US" dirty="0" smtClean="0"/>
              <a:t>Some modules have genes physically in close proximity to one another and have extremely strong cis-QTL’s</a:t>
            </a:r>
          </a:p>
          <a:p>
            <a:r>
              <a:rPr lang="en-US" dirty="0" smtClean="0"/>
              <a:t>Partial correlation adjusting for allele in the cis-QTL </a:t>
            </a:r>
          </a:p>
          <a:p>
            <a:r>
              <a:rPr lang="en-US" dirty="0" smtClean="0"/>
              <a:t>Our candidate modules stayed highly correlated</a:t>
            </a:r>
          </a:p>
          <a:p>
            <a:r>
              <a:rPr lang="en-US" dirty="0" smtClean="0"/>
              <a:t>Confounding issue: many genes functionally related are also physically located near each other </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37</a:t>
            </a:fld>
            <a:endParaRPr lang="en-US"/>
          </a:p>
        </p:txBody>
      </p:sp>
      <p:graphicFrame>
        <p:nvGraphicFramePr>
          <p:cNvPr id="6" name="Chart 5"/>
          <p:cNvGraphicFramePr>
            <a:graphicFrameLocks/>
          </p:cNvGraphicFramePr>
          <p:nvPr>
            <p:extLst>
              <p:ext uri="{D42A27DB-BD31-4B8C-83A1-F6EECF244321}">
                <p14:modId xmlns:p14="http://schemas.microsoft.com/office/powerpoint/2010/main" val="3343975252"/>
              </p:ext>
            </p:extLst>
          </p:nvPr>
        </p:nvGraphicFramePr>
        <p:xfrm>
          <a:off x="475086" y="3371683"/>
          <a:ext cx="4224339" cy="32194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4187318172"/>
              </p:ext>
            </p:extLst>
          </p:nvPr>
        </p:nvGraphicFramePr>
        <p:xfrm>
          <a:off x="5301880" y="3357396"/>
          <a:ext cx="4629150" cy="3248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35874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advisor: Laura Saba</a:t>
            </a:r>
          </a:p>
          <a:p>
            <a:r>
              <a:rPr lang="en-US" dirty="0" smtClean="0"/>
              <a:t>Committee members: Katerina Kechris and Anna Baron</a:t>
            </a:r>
          </a:p>
          <a:p>
            <a:r>
              <a:rPr lang="en-US" dirty="0" smtClean="0"/>
              <a:t>All the people in the Saba, Tabakoff and Hoffman Lab’s</a:t>
            </a:r>
          </a:p>
          <a:p>
            <a:r>
              <a:rPr lang="en-US" dirty="0" smtClean="0"/>
              <a:t>Colorado Biostatistics Consortium (CBC)</a:t>
            </a:r>
          </a:p>
          <a:p>
            <a:endParaRPr lang="en-US" dirty="0"/>
          </a:p>
          <a:p>
            <a:r>
              <a:rPr lang="en-US" dirty="0" smtClean="0"/>
              <a:t>My example code &amp; this presentation are available through GitHub:</a:t>
            </a:r>
          </a:p>
          <a:p>
            <a:r>
              <a:rPr lang="en-US" dirty="0" smtClean="0">
                <a:hlinkClick r:id="rId2"/>
              </a:rPr>
              <a:t>https</a:t>
            </a:r>
            <a:r>
              <a:rPr lang="en-US" dirty="0">
                <a:hlinkClick r:id="rId2"/>
              </a:rPr>
              <a:t>://</a:t>
            </a:r>
            <a:r>
              <a:rPr lang="en-US" dirty="0" smtClean="0">
                <a:hlinkClick r:id="rId2"/>
              </a:rPr>
              <a:t>github.com/Vanderll/WGCNA</a:t>
            </a:r>
            <a:endParaRPr lang="en-US" dirty="0" smtClean="0"/>
          </a:p>
          <a:p>
            <a:endParaRPr lang="en-US" dirty="0" smtClean="0"/>
          </a:p>
          <a:p>
            <a:r>
              <a:rPr lang="en-US" dirty="0" smtClean="0"/>
              <a:t>More complete set of example code at:</a:t>
            </a:r>
          </a:p>
          <a:p>
            <a:r>
              <a:rPr lang="en-US" dirty="0">
                <a:hlinkClick r:id="rId3"/>
              </a:rPr>
              <a:t>https://</a:t>
            </a:r>
            <a:r>
              <a:rPr lang="en-US" dirty="0" smtClean="0">
                <a:hlinkClick r:id="rId3"/>
              </a:rPr>
              <a:t>github.com/TabakoffLab/WGCNA/tree/master/programs/orig</a:t>
            </a:r>
            <a:endParaRPr lang="en-US" dirty="0" smtClean="0"/>
          </a:p>
          <a:p>
            <a:endParaRPr lang="en-US" dirty="0"/>
          </a:p>
          <a:p>
            <a:endParaRPr lang="en-US" dirty="0" smtClean="0"/>
          </a:p>
          <a:p>
            <a:endParaRPr lang="en-US" dirty="0" smtClean="0"/>
          </a:p>
          <a:p>
            <a:pPr marL="0" indent="0">
              <a:buNone/>
            </a:pPr>
            <a:endParaRPr lang="en-US" dirty="0"/>
          </a:p>
          <a:p>
            <a:pPr marL="0" indent="0">
              <a:buNone/>
            </a:pPr>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38</a:t>
            </a:fld>
            <a:endParaRPr lang="en-US"/>
          </a:p>
        </p:txBody>
      </p:sp>
    </p:spTree>
    <p:extLst>
      <p:ext uri="{BB962C8B-B14F-4D97-AF65-F5344CB8AC3E}">
        <p14:creationId xmlns:p14="http://schemas.microsoft.com/office/powerpoint/2010/main" val="2387019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1D2A97-4EF1-4E69-BADC-F722CAE58668}" type="slidenum">
              <a:rPr lang="en-US" smtClean="0"/>
              <a:t>39</a:t>
            </a:fld>
            <a:endParaRPr lang="en-US"/>
          </a:p>
        </p:txBody>
      </p:sp>
    </p:spTree>
    <p:extLst>
      <p:ext uri="{BB962C8B-B14F-4D97-AF65-F5344CB8AC3E}">
        <p14:creationId xmlns:p14="http://schemas.microsoft.com/office/powerpoint/2010/main" val="16390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WGCNA: More than Correlation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Simple correlation does not give connectivity</a:t>
            </a:r>
          </a:p>
          <a:p>
            <a:pPr marL="514350" indent="-514350">
              <a:buFont typeface="+mj-lt"/>
              <a:buAutoNum type="arabicPeriod"/>
            </a:pPr>
            <a:r>
              <a:rPr lang="en-US" dirty="0" smtClean="0"/>
              <a:t>How are we measuring co-expression?</a:t>
            </a:r>
          </a:p>
          <a:p>
            <a:pPr lvl="1"/>
            <a:r>
              <a:rPr lang="en-US" dirty="0"/>
              <a:t>Scale-Free </a:t>
            </a:r>
            <a:r>
              <a:rPr lang="en-US" dirty="0" smtClean="0"/>
              <a:t>Network</a:t>
            </a:r>
          </a:p>
          <a:p>
            <a:pPr lvl="2"/>
            <a:r>
              <a:rPr lang="en-US" dirty="0"/>
              <a:t>Most biological networks have been defined as scale-free</a:t>
            </a:r>
          </a:p>
          <a:p>
            <a:pPr lvl="2"/>
            <a:r>
              <a:rPr lang="en-US" dirty="0" smtClean="0"/>
              <a:t>System is robust to failure at any 1 gene</a:t>
            </a:r>
          </a:p>
          <a:p>
            <a:pPr marL="514350" indent="-514350">
              <a:buFont typeface="+mj-lt"/>
              <a:buAutoNum type="arabicPeriod"/>
            </a:pPr>
            <a:r>
              <a:rPr lang="en-US" dirty="0" smtClean="0"/>
              <a:t>How do we get a robust measurement of connectivity to define modules?</a:t>
            </a:r>
          </a:p>
          <a:p>
            <a:pPr lvl="1"/>
            <a:r>
              <a:rPr lang="en-US" dirty="0" smtClean="0"/>
              <a:t>Topological Overlap Measure</a:t>
            </a:r>
          </a:p>
          <a:p>
            <a:pPr lvl="2"/>
            <a:r>
              <a:rPr lang="en-US" dirty="0"/>
              <a:t>Includes a measure of how many “friends” two genes have in common</a:t>
            </a:r>
          </a:p>
          <a:p>
            <a:pPr lvl="2"/>
            <a:r>
              <a:rPr lang="en-US" dirty="0"/>
              <a:t>Protects against spurious correlations among </a:t>
            </a:r>
            <a:r>
              <a:rPr lang="en-US" dirty="0" smtClean="0"/>
              <a:t>genes</a:t>
            </a:r>
          </a:p>
        </p:txBody>
      </p:sp>
      <p:sp>
        <p:nvSpPr>
          <p:cNvPr id="4" name="Slide Number Placeholder 3"/>
          <p:cNvSpPr>
            <a:spLocks noGrp="1"/>
          </p:cNvSpPr>
          <p:nvPr>
            <p:ph type="sldNum" sz="quarter" idx="12"/>
          </p:nvPr>
        </p:nvSpPr>
        <p:spPr/>
        <p:txBody>
          <a:bodyPr/>
          <a:lstStyle/>
          <a:p>
            <a:fld id="{A31D2A97-4EF1-4E69-BADC-F722CAE58668}" type="slidenum">
              <a:rPr lang="en-US" smtClean="0"/>
              <a:t>4</a:t>
            </a:fld>
            <a:endParaRPr lang="en-US"/>
          </a:p>
        </p:txBody>
      </p:sp>
      <p:sp>
        <p:nvSpPr>
          <p:cNvPr id="7" name="Chevron 4"/>
          <p:cNvSpPr/>
          <p:nvPr/>
        </p:nvSpPr>
        <p:spPr>
          <a:xfrm>
            <a:off x="5225653" y="2848769"/>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endParaRPr lang="en-US" sz="5100" kern="1200"/>
          </a:p>
        </p:txBody>
      </p:sp>
    </p:spTree>
    <p:extLst>
      <p:ext uri="{BB962C8B-B14F-4D97-AF65-F5344CB8AC3E}">
        <p14:creationId xmlns:p14="http://schemas.microsoft.com/office/powerpoint/2010/main" val="58817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Gene-Centric vs Network Analyses</a:t>
            </a:r>
            <a:endParaRPr lang="en-US" dirty="0"/>
          </a:p>
        </p:txBody>
      </p:sp>
      <p:sp>
        <p:nvSpPr>
          <p:cNvPr id="3" name="Content Placeholder 2"/>
          <p:cNvSpPr>
            <a:spLocks noGrp="1"/>
          </p:cNvSpPr>
          <p:nvPr>
            <p:ph idx="1"/>
          </p:nvPr>
        </p:nvSpPr>
        <p:spPr>
          <a:xfrm>
            <a:off x="838200" y="1825625"/>
            <a:ext cx="6477000" cy="4805834"/>
          </a:xfrm>
        </p:spPr>
        <p:txBody>
          <a:bodyPr>
            <a:normAutofit lnSpcReduction="10000"/>
          </a:bodyPr>
          <a:lstStyle/>
          <a:p>
            <a:r>
              <a:rPr lang="en-US" dirty="0" smtClean="0"/>
              <a:t>A gene-centric approach is the traditional way to analyze data</a:t>
            </a:r>
          </a:p>
          <a:p>
            <a:pPr lvl="1"/>
            <a:r>
              <a:rPr lang="en-US" dirty="0" smtClean="0"/>
              <a:t>Not appropriate given our phenotype</a:t>
            </a:r>
          </a:p>
          <a:p>
            <a:pPr lvl="1"/>
            <a:r>
              <a:rPr lang="en-US" dirty="0" smtClean="0"/>
              <a:t>Genes and their products may interaction at many different levels</a:t>
            </a:r>
          </a:p>
          <a:p>
            <a:pPr lvl="1"/>
            <a:r>
              <a:rPr lang="en-US" dirty="0" smtClean="0"/>
              <a:t>Doesn’t take these epistatic effects into account and is biologically oversimplified</a:t>
            </a:r>
          </a:p>
          <a:p>
            <a:pPr lvl="1"/>
            <a:r>
              <a:rPr lang="en-US" dirty="0" smtClean="0"/>
              <a:t>Multiple testing correction methods assumes all tests are independent from one another</a:t>
            </a:r>
          </a:p>
          <a:p>
            <a:r>
              <a:rPr lang="en-US" dirty="0" smtClean="0"/>
              <a:t>Network Analyses</a:t>
            </a:r>
          </a:p>
          <a:p>
            <a:pPr lvl="1"/>
            <a:r>
              <a:rPr lang="en-US" dirty="0" smtClean="0"/>
              <a:t>Focuses on modules/gene systems (i.e. group of co-expressed transcripts)  </a:t>
            </a:r>
          </a:p>
          <a:p>
            <a:pPr lvl="1"/>
            <a:r>
              <a:rPr lang="en-US" dirty="0" smtClean="0"/>
              <a:t>Gain power</a:t>
            </a:r>
          </a:p>
        </p:txBody>
      </p:sp>
      <p:graphicFrame>
        <p:nvGraphicFramePr>
          <p:cNvPr id="4" name="Table 3"/>
          <p:cNvGraphicFramePr>
            <a:graphicFrameLocks noGrp="1"/>
          </p:cNvGraphicFramePr>
          <p:nvPr>
            <p:extLst>
              <p:ext uri="{D42A27DB-BD31-4B8C-83A1-F6EECF244321}">
                <p14:modId xmlns:p14="http://schemas.microsoft.com/office/powerpoint/2010/main" val="2308782915"/>
              </p:ext>
            </p:extLst>
          </p:nvPr>
        </p:nvGraphicFramePr>
        <p:xfrm>
          <a:off x="7463618" y="4368809"/>
          <a:ext cx="4199138" cy="2233441"/>
        </p:xfrm>
        <a:graphic>
          <a:graphicData uri="http://schemas.openxmlformats.org/drawingml/2006/table">
            <a:tbl>
              <a:tblPr/>
              <a:tblGrid>
                <a:gridCol w="907921"/>
                <a:gridCol w="1191648"/>
                <a:gridCol w="907921"/>
                <a:gridCol w="1191648"/>
              </a:tblGrid>
              <a:tr h="261791">
                <a:tc gridSpan="2">
                  <a:txBody>
                    <a:bodyPr/>
                    <a:lstStyle/>
                    <a:p>
                      <a:pPr algn="ctr" fontAlgn="b"/>
                      <a:r>
                        <a:rPr lang="en-US" sz="1400" b="1" i="0" u="none" strike="noStrike" dirty="0" smtClean="0">
                          <a:solidFill>
                            <a:srgbClr val="000000"/>
                          </a:solidFill>
                          <a:effectLst/>
                          <a:latin typeface="Calibri" panose="020F0502020204030204" pitchFamily="34" charset="0"/>
                        </a:rPr>
                        <a:t>Gene Centric</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smtClean="0">
                          <a:solidFill>
                            <a:srgbClr val="000000"/>
                          </a:solidFill>
                          <a:effectLst/>
                          <a:latin typeface="Calibri" panose="020F0502020204030204" pitchFamily="34" charset="0"/>
                        </a:rPr>
                        <a:t>Network</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261791">
                <a:tc>
                  <a:txBody>
                    <a:bodyPr/>
                    <a:lstStyle/>
                    <a:p>
                      <a:pPr algn="ctr" fontAlgn="b"/>
                      <a:r>
                        <a:rPr lang="en-US" sz="1400" b="1" i="0" u="none" strike="noStrike" dirty="0" smtClean="0">
                          <a:solidFill>
                            <a:srgbClr val="000000"/>
                          </a:solidFill>
                          <a:effectLst/>
                          <a:latin typeface="Calibri" panose="020F0502020204030204" pitchFamily="34" charset="0"/>
                        </a:rPr>
                        <a:t>#</a:t>
                      </a:r>
                      <a:r>
                        <a:rPr lang="en-US" sz="1400" b="1" i="0" u="none" strike="noStrike" baseline="0" dirty="0" smtClean="0">
                          <a:solidFill>
                            <a:srgbClr val="000000"/>
                          </a:solidFill>
                          <a:effectLst/>
                          <a:latin typeface="Calibri" panose="020F0502020204030204" pitchFamily="34" charset="0"/>
                        </a:rPr>
                        <a:t> True Differential Expression</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Power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smtClean="0">
                          <a:solidFill>
                            <a:srgbClr val="000000"/>
                          </a:solidFill>
                          <a:effectLst/>
                          <a:latin typeface="Calibri" panose="020F0502020204030204" pitchFamily="34" charset="0"/>
                        </a:rPr>
                        <a:t>#</a:t>
                      </a:r>
                      <a:r>
                        <a:rPr lang="en-US" sz="1400" b="1" i="0" u="none" strike="noStrike" baseline="0" dirty="0" smtClean="0">
                          <a:solidFill>
                            <a:srgbClr val="000000"/>
                          </a:solidFill>
                          <a:effectLst/>
                          <a:latin typeface="Calibri" panose="020F0502020204030204" pitchFamily="34" charset="0"/>
                        </a:rPr>
                        <a:t> True Differential Expression</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Power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791">
                <a:tc>
                  <a:txBody>
                    <a:bodyPr/>
                    <a:lstStyle/>
                    <a:p>
                      <a:pPr algn="ctr" fontAlgn="b"/>
                      <a:r>
                        <a:rPr lang="en-US" sz="1400" b="0" i="0" u="none" strike="noStrike" dirty="0">
                          <a:solidFill>
                            <a:srgbClr val="000000"/>
                          </a:solidFill>
                          <a:effectLst/>
                          <a:latin typeface="Calibri" panose="020F0502020204030204" pitchFamily="34" charset="0"/>
                        </a:rPr>
                        <a:t>20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0.650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0.740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791">
                <a:tc>
                  <a:txBody>
                    <a:bodyPr/>
                    <a:lstStyle/>
                    <a:p>
                      <a:pPr algn="ctr" fontAlgn="b"/>
                      <a:r>
                        <a:rPr lang="en-US" sz="1400" b="0" i="0" u="none" strike="noStrike">
                          <a:solidFill>
                            <a:srgbClr val="000000"/>
                          </a:solidFill>
                          <a:effectLst/>
                          <a:latin typeface="Calibri" panose="020F0502020204030204" pitchFamily="34" charset="0"/>
                        </a:rPr>
                        <a:t>30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0.684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0.792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791">
                <a:tc>
                  <a:txBody>
                    <a:bodyPr/>
                    <a:lstStyle/>
                    <a:p>
                      <a:pPr algn="ctr" fontAlgn="b"/>
                      <a:r>
                        <a:rPr lang="en-US" sz="1400" b="0" i="0" u="none" strike="noStrike">
                          <a:solidFill>
                            <a:srgbClr val="000000"/>
                          </a:solidFill>
                          <a:effectLst/>
                          <a:latin typeface="Calibri" panose="020F0502020204030204" pitchFamily="34" charset="0"/>
                        </a:rPr>
                        <a:t>40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0.708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0.821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791">
                <a:tc>
                  <a:txBody>
                    <a:bodyPr/>
                    <a:lstStyle/>
                    <a:p>
                      <a:pPr algn="ctr" fontAlgn="b"/>
                      <a:r>
                        <a:rPr lang="en-US" sz="1400" b="0" i="0" u="none" strike="noStrike">
                          <a:solidFill>
                            <a:srgbClr val="000000"/>
                          </a:solidFill>
                          <a:effectLst/>
                          <a:latin typeface="Calibri" panose="020F0502020204030204" pitchFamily="34" charset="0"/>
                        </a:rPr>
                        <a:t>50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0.726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0.840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881">
                <a:tc>
                  <a:txBody>
                    <a:bodyPr/>
                    <a:lstStyle/>
                    <a:p>
                      <a:pPr algn="ctr" fontAlgn="b"/>
                      <a:r>
                        <a:rPr lang="en-US" sz="1400" b="0" i="0" u="none" strike="noStrike" dirty="0">
                          <a:solidFill>
                            <a:srgbClr val="000000"/>
                          </a:solidFill>
                          <a:effectLst/>
                          <a:latin typeface="Calibri" panose="020F0502020204030204" pitchFamily="34" charset="0"/>
                        </a:rPr>
                        <a:t>60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0.740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0.854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Picture 2" descr="http://www.graphpad.com/guides/prism/6/statistics/embim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3025" y="1473046"/>
            <a:ext cx="4360325" cy="285843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31D2A97-4EF1-4E69-BADC-F722CAE58668}" type="slidenum">
              <a:rPr lang="en-US" smtClean="0"/>
              <a:t>40</a:t>
            </a:fld>
            <a:endParaRPr lang="en-US"/>
          </a:p>
        </p:txBody>
      </p:sp>
    </p:spTree>
    <p:extLst>
      <p:ext uri="{BB962C8B-B14F-4D97-AF65-F5344CB8AC3E}">
        <p14:creationId xmlns:p14="http://schemas.microsoft.com/office/powerpoint/2010/main" val="3918493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Module Summary</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41</a:t>
            </a:fld>
            <a:endParaRPr lang="en-US"/>
          </a:p>
        </p:txBody>
      </p:sp>
      <p:pic>
        <p:nvPicPr>
          <p:cNvPr id="5" name="table"/>
          <p:cNvPicPr>
            <a:picLocks noChangeAspect="1"/>
          </p:cNvPicPr>
          <p:nvPr/>
        </p:nvPicPr>
        <p:blipFill>
          <a:blip r:embed="rId2"/>
          <a:stretch>
            <a:fillRect/>
          </a:stretch>
        </p:blipFill>
        <p:spPr>
          <a:xfrm>
            <a:off x="1700211" y="1522412"/>
            <a:ext cx="8791577" cy="4829176"/>
          </a:xfrm>
          <a:prstGeom prst="rect">
            <a:avLst/>
          </a:prstGeom>
        </p:spPr>
      </p:pic>
    </p:spTree>
    <p:extLst>
      <p:ext uri="{BB962C8B-B14F-4D97-AF65-F5344CB8AC3E}">
        <p14:creationId xmlns:p14="http://schemas.microsoft.com/office/powerpoint/2010/main" val="36074524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a:xfrm>
            <a:off x="1676400" y="-253992"/>
            <a:ext cx="8991600" cy="1063624"/>
          </a:xfrm>
          <a:prstGeom prst="rect">
            <a:avLst/>
          </a:prstGeom>
          <a:noFill/>
        </p:spPr>
        <p:txBody>
          <a:bodyPr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4000" b="1" u="sng" dirty="0">
                <a:solidFill>
                  <a:srgbClr val="000000"/>
                </a:solidFill>
                <a:latin typeface="+mj-lt"/>
              </a:rPr>
              <a:t>Combined Candidate Module</a:t>
            </a:r>
          </a:p>
        </p:txBody>
      </p:sp>
      <p:sp>
        <p:nvSpPr>
          <p:cNvPr id="12" name="TextBox 11"/>
          <p:cNvSpPr txBox="1"/>
          <p:nvPr/>
        </p:nvSpPr>
        <p:spPr>
          <a:xfrm>
            <a:off x="8907512" y="2107310"/>
            <a:ext cx="519694" cy="246221"/>
          </a:xfrm>
          <a:prstGeom prst="rect">
            <a:avLst/>
          </a:prstGeom>
          <a:solidFill>
            <a:schemeClr val="bg1"/>
          </a:solidFill>
        </p:spPr>
        <p:txBody>
          <a:bodyPr wrap="square" rtlCol="0">
            <a:spAutoFit/>
          </a:bodyPr>
          <a:lstStyle/>
          <a:p>
            <a:endParaRPr lang="en-US" sz="1000" b="1" dirty="0">
              <a:solidFill>
                <a:prstClr val="black"/>
              </a:solidFill>
            </a:endParaRPr>
          </a:p>
        </p:txBody>
      </p:sp>
      <p:sp>
        <p:nvSpPr>
          <p:cNvPr id="14" name="TextBox 13"/>
          <p:cNvSpPr txBox="1"/>
          <p:nvPr/>
        </p:nvSpPr>
        <p:spPr>
          <a:xfrm>
            <a:off x="8266411" y="6006647"/>
            <a:ext cx="519694" cy="246221"/>
          </a:xfrm>
          <a:prstGeom prst="rect">
            <a:avLst/>
          </a:prstGeom>
          <a:solidFill>
            <a:schemeClr val="bg1"/>
          </a:solidFill>
        </p:spPr>
        <p:txBody>
          <a:bodyPr wrap="square" rtlCol="0">
            <a:spAutoFit/>
          </a:bodyPr>
          <a:lstStyle/>
          <a:p>
            <a:endParaRPr lang="en-US" sz="1000" b="1" dirty="0">
              <a:solidFill>
                <a:prstClr val="black"/>
              </a:solidFill>
            </a:endParaRPr>
          </a:p>
        </p:txBody>
      </p:sp>
      <p:sp>
        <p:nvSpPr>
          <p:cNvPr id="17" name="TextBox 16"/>
          <p:cNvSpPr txBox="1"/>
          <p:nvPr/>
        </p:nvSpPr>
        <p:spPr>
          <a:xfrm>
            <a:off x="6159062" y="1534516"/>
            <a:ext cx="599090" cy="369332"/>
          </a:xfrm>
          <a:prstGeom prst="rect">
            <a:avLst/>
          </a:prstGeom>
          <a:solidFill>
            <a:schemeClr val="bg1"/>
          </a:solidFill>
        </p:spPr>
        <p:txBody>
          <a:bodyPr wrap="square" rtlCol="0">
            <a:spAutoFit/>
          </a:bodyPr>
          <a:lstStyle/>
          <a:p>
            <a:endParaRPr lang="en-US" dirty="0">
              <a:solidFill>
                <a:prstClr val="black"/>
              </a:solidFill>
            </a:endParaRPr>
          </a:p>
        </p:txBody>
      </p:sp>
      <p:sp>
        <p:nvSpPr>
          <p:cNvPr id="19" name="TextBox 18"/>
          <p:cNvSpPr txBox="1"/>
          <p:nvPr/>
        </p:nvSpPr>
        <p:spPr>
          <a:xfrm>
            <a:off x="5360276" y="6022427"/>
            <a:ext cx="1324303" cy="369332"/>
          </a:xfrm>
          <a:prstGeom prst="rect">
            <a:avLst/>
          </a:prstGeom>
          <a:solidFill>
            <a:schemeClr val="bg1"/>
          </a:solidFill>
        </p:spPr>
        <p:txBody>
          <a:bodyPr wrap="square" rtlCol="0">
            <a:spAutoFit/>
          </a:bodyPr>
          <a:lstStyle/>
          <a:p>
            <a:endParaRPr lang="en-US" dirty="0">
              <a:solidFill>
                <a:prstClr val="black"/>
              </a:solidFill>
            </a:endParaRPr>
          </a:p>
        </p:txBody>
      </p:sp>
      <p:sp>
        <p:nvSpPr>
          <p:cNvPr id="20" name="TextBox 19"/>
          <p:cNvSpPr txBox="1"/>
          <p:nvPr/>
        </p:nvSpPr>
        <p:spPr>
          <a:xfrm>
            <a:off x="5234153" y="2743198"/>
            <a:ext cx="432941" cy="246221"/>
          </a:xfrm>
          <a:prstGeom prst="rect">
            <a:avLst/>
          </a:prstGeom>
          <a:solidFill>
            <a:schemeClr val="bg1"/>
          </a:solidFill>
        </p:spPr>
        <p:txBody>
          <a:bodyPr wrap="square" rtlCol="0">
            <a:spAutoFit/>
          </a:bodyPr>
          <a:lstStyle/>
          <a:p>
            <a:pPr algn="r"/>
            <a:endParaRPr lang="en-US" sz="1000" b="1" dirty="0">
              <a:solidFill>
                <a:prstClr val="black"/>
              </a:solidFill>
            </a:endParaRPr>
          </a:p>
        </p:txBody>
      </p:sp>
      <p:sp>
        <p:nvSpPr>
          <p:cNvPr id="24" name="TextBox 23"/>
          <p:cNvSpPr txBox="1"/>
          <p:nvPr/>
        </p:nvSpPr>
        <p:spPr>
          <a:xfrm>
            <a:off x="5444353" y="2112582"/>
            <a:ext cx="677899" cy="246221"/>
          </a:xfrm>
          <a:prstGeom prst="rect">
            <a:avLst/>
          </a:prstGeom>
          <a:solidFill>
            <a:schemeClr val="bg1"/>
          </a:solidFill>
        </p:spPr>
        <p:txBody>
          <a:bodyPr wrap="square" rtlCol="0">
            <a:spAutoFit/>
          </a:bodyPr>
          <a:lstStyle/>
          <a:p>
            <a:pPr algn="r"/>
            <a:endParaRPr lang="en-US" sz="1000" b="1" dirty="0">
              <a:solidFill>
                <a:prstClr val="black"/>
              </a:solidFill>
            </a:endParaRPr>
          </a:p>
        </p:txBody>
      </p:sp>
      <p:sp>
        <p:nvSpPr>
          <p:cNvPr id="28" name="TextBox 27"/>
          <p:cNvSpPr txBox="1"/>
          <p:nvPr/>
        </p:nvSpPr>
        <p:spPr>
          <a:xfrm>
            <a:off x="5307724" y="5465381"/>
            <a:ext cx="788276" cy="246221"/>
          </a:xfrm>
          <a:prstGeom prst="rect">
            <a:avLst/>
          </a:prstGeom>
          <a:solidFill>
            <a:schemeClr val="bg1"/>
          </a:solidFill>
        </p:spPr>
        <p:txBody>
          <a:bodyPr wrap="square" rtlCol="0">
            <a:spAutoFit/>
          </a:bodyPr>
          <a:lstStyle/>
          <a:p>
            <a:endParaRPr lang="en-US" sz="1000" dirty="0">
              <a:solidFill>
                <a:prstClr val="black"/>
              </a:solidFill>
            </a:endParaRPr>
          </a:p>
        </p:txBody>
      </p:sp>
      <p:sp>
        <p:nvSpPr>
          <p:cNvPr id="32" name="TextBox 31"/>
          <p:cNvSpPr txBox="1"/>
          <p:nvPr/>
        </p:nvSpPr>
        <p:spPr>
          <a:xfrm>
            <a:off x="4372304" y="4204139"/>
            <a:ext cx="1040524" cy="246221"/>
          </a:xfrm>
          <a:prstGeom prst="rect">
            <a:avLst/>
          </a:prstGeom>
          <a:solidFill>
            <a:schemeClr val="bg1"/>
          </a:solidFill>
        </p:spPr>
        <p:txBody>
          <a:bodyPr wrap="square" rtlCol="0">
            <a:spAutoFit/>
          </a:bodyPr>
          <a:lstStyle/>
          <a:p>
            <a:endParaRPr lang="en-US" sz="1000" dirty="0">
              <a:solidFill>
                <a:prstClr val="black"/>
              </a:solidFill>
            </a:endParaRPr>
          </a:p>
        </p:txBody>
      </p:sp>
      <p:sp>
        <p:nvSpPr>
          <p:cNvPr id="34" name="TextBox 33"/>
          <p:cNvSpPr txBox="1"/>
          <p:nvPr/>
        </p:nvSpPr>
        <p:spPr>
          <a:xfrm>
            <a:off x="7246883" y="6111767"/>
            <a:ext cx="646331" cy="246221"/>
          </a:xfrm>
          <a:prstGeom prst="rect">
            <a:avLst/>
          </a:prstGeom>
          <a:solidFill>
            <a:schemeClr val="bg1"/>
          </a:solidFill>
        </p:spPr>
        <p:txBody>
          <a:bodyPr wrap="none" rtlCol="0">
            <a:spAutoFit/>
          </a:bodyPr>
          <a:lstStyle/>
          <a:p>
            <a:r>
              <a:rPr lang="en-US" sz="1000" b="1" dirty="0">
                <a:solidFill>
                  <a:prstClr val="black"/>
                </a:solidFill>
              </a:rPr>
              <a:t>                </a:t>
            </a:r>
          </a:p>
        </p:txBody>
      </p:sp>
      <p:sp>
        <p:nvSpPr>
          <p:cNvPr id="36" name="TextBox 35"/>
          <p:cNvSpPr txBox="1"/>
          <p:nvPr/>
        </p:nvSpPr>
        <p:spPr>
          <a:xfrm>
            <a:off x="4892566" y="3442141"/>
            <a:ext cx="530915" cy="246221"/>
          </a:xfrm>
          <a:prstGeom prst="rect">
            <a:avLst/>
          </a:prstGeom>
          <a:solidFill>
            <a:schemeClr val="bg1"/>
          </a:solidFill>
        </p:spPr>
        <p:txBody>
          <a:bodyPr wrap="none" rtlCol="0">
            <a:spAutoFit/>
          </a:bodyPr>
          <a:lstStyle/>
          <a:p>
            <a:r>
              <a:rPr lang="en-US" sz="1000" b="1" dirty="0">
                <a:solidFill>
                  <a:prstClr val="black"/>
                </a:solidFill>
              </a:rPr>
              <a:t>            </a:t>
            </a:r>
          </a:p>
        </p:txBody>
      </p:sp>
      <p:sp>
        <p:nvSpPr>
          <p:cNvPr id="40" name="TextBox 39"/>
          <p:cNvSpPr txBox="1"/>
          <p:nvPr/>
        </p:nvSpPr>
        <p:spPr>
          <a:xfrm>
            <a:off x="9354230" y="4903076"/>
            <a:ext cx="935398" cy="246221"/>
          </a:xfrm>
          <a:prstGeom prst="rect">
            <a:avLst/>
          </a:prstGeom>
          <a:solidFill>
            <a:schemeClr val="bg1"/>
          </a:solidFill>
        </p:spPr>
        <p:txBody>
          <a:bodyPr wrap="square" rtlCol="0">
            <a:spAutoFit/>
          </a:bodyPr>
          <a:lstStyle/>
          <a:p>
            <a:endParaRPr lang="en-US" sz="1000" b="1" dirty="0">
              <a:solidFill>
                <a:prstClr val="black"/>
              </a:solidFill>
            </a:endParaRPr>
          </a:p>
        </p:txBody>
      </p:sp>
      <p:sp>
        <p:nvSpPr>
          <p:cNvPr id="43" name="TextBox 42"/>
          <p:cNvSpPr txBox="1"/>
          <p:nvPr/>
        </p:nvSpPr>
        <p:spPr>
          <a:xfrm>
            <a:off x="9596513" y="3431611"/>
            <a:ext cx="813984" cy="246221"/>
          </a:xfrm>
          <a:prstGeom prst="rect">
            <a:avLst/>
          </a:prstGeom>
          <a:solidFill>
            <a:schemeClr val="bg1"/>
          </a:solidFill>
        </p:spPr>
        <p:txBody>
          <a:bodyPr wrap="square" rtlCol="0">
            <a:spAutoFit/>
          </a:bodyPr>
          <a:lstStyle/>
          <a:p>
            <a:r>
              <a:rPr lang="en-US" sz="1000" b="1" dirty="0">
                <a:solidFill>
                  <a:prstClr val="black"/>
                </a:solidFill>
              </a:rPr>
              <a:t>       </a:t>
            </a:r>
          </a:p>
        </p:txBody>
      </p:sp>
      <p:sp>
        <p:nvSpPr>
          <p:cNvPr id="44" name="TextBox 43"/>
          <p:cNvSpPr txBox="1"/>
          <p:nvPr/>
        </p:nvSpPr>
        <p:spPr>
          <a:xfrm>
            <a:off x="9344266" y="2711653"/>
            <a:ext cx="519694" cy="246221"/>
          </a:xfrm>
          <a:prstGeom prst="rect">
            <a:avLst/>
          </a:prstGeom>
          <a:solidFill>
            <a:schemeClr val="bg1"/>
          </a:solidFill>
        </p:spPr>
        <p:txBody>
          <a:bodyPr wrap="square" rtlCol="0">
            <a:spAutoFit/>
          </a:bodyPr>
          <a:lstStyle/>
          <a:p>
            <a:r>
              <a:rPr lang="en-US" sz="1000" b="1" dirty="0">
                <a:solidFill>
                  <a:prstClr val="black"/>
                </a:solidFill>
              </a:rPr>
              <a:t>             </a:t>
            </a:r>
          </a:p>
        </p:txBody>
      </p:sp>
      <p:sp>
        <p:nvSpPr>
          <p:cNvPr id="18" name="TextBox 17"/>
          <p:cNvSpPr txBox="1"/>
          <p:nvPr/>
        </p:nvSpPr>
        <p:spPr>
          <a:xfrm>
            <a:off x="5809312" y="6111766"/>
            <a:ext cx="4858689" cy="738664"/>
          </a:xfrm>
          <a:prstGeom prst="rect">
            <a:avLst/>
          </a:prstGeom>
          <a:noFill/>
        </p:spPr>
        <p:txBody>
          <a:bodyPr wrap="square" rtlCol="0">
            <a:spAutoFit/>
          </a:bodyPr>
          <a:lstStyle/>
          <a:p>
            <a:r>
              <a:rPr lang="en-US" sz="1400" dirty="0"/>
              <a:t>Saba et al (2015).  The sequenced rat brain transcriptome, its use in identifying networks predisposing alcohol consumption. </a:t>
            </a:r>
            <a:r>
              <a:rPr lang="is-IS" sz="1400" dirty="0"/>
              <a:t>FEBS J. 2015 Sep;282(18):3556-78.</a:t>
            </a:r>
            <a:endParaRPr lang="en-US" sz="1400" dirty="0"/>
          </a:p>
        </p:txBody>
      </p:sp>
      <p:pic>
        <p:nvPicPr>
          <p:cNvPr id="3" name="Picture 2" descr="Figure3.30Jun1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625366"/>
            <a:ext cx="8396617" cy="5486400"/>
          </a:xfrm>
          <a:prstGeom prst="rect">
            <a:avLst/>
          </a:prstGeom>
        </p:spPr>
      </p:pic>
      <p:sp>
        <p:nvSpPr>
          <p:cNvPr id="2" name="Oval 1"/>
          <p:cNvSpPr>
            <a:spLocks noChangeAspect="1"/>
          </p:cNvSpPr>
          <p:nvPr/>
        </p:nvSpPr>
        <p:spPr>
          <a:xfrm>
            <a:off x="8470900" y="927100"/>
            <a:ext cx="183198" cy="18288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8470900" y="1546860"/>
            <a:ext cx="183198" cy="182880"/>
          </a:xfrm>
          <a:prstGeom prst="ellipse">
            <a:avLst/>
          </a:prstGeom>
          <a:solidFill>
            <a:srgbClr val="8000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8427794" y="2233016"/>
            <a:ext cx="31520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427794" y="2550516"/>
            <a:ext cx="315205"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763000" y="2072641"/>
            <a:ext cx="1739901" cy="276999"/>
          </a:xfrm>
          <a:prstGeom prst="rect">
            <a:avLst/>
          </a:prstGeom>
          <a:noFill/>
        </p:spPr>
        <p:txBody>
          <a:bodyPr wrap="square" rtlCol="0">
            <a:spAutoFit/>
          </a:bodyPr>
          <a:lstStyle/>
          <a:p>
            <a:r>
              <a:rPr lang="en-US" sz="1200" dirty="0"/>
              <a:t>Negative correlation</a:t>
            </a:r>
            <a:endParaRPr lang="en-US" sz="1200" dirty="0"/>
          </a:p>
        </p:txBody>
      </p:sp>
      <p:sp>
        <p:nvSpPr>
          <p:cNvPr id="25" name="TextBox 24"/>
          <p:cNvSpPr txBox="1"/>
          <p:nvPr/>
        </p:nvSpPr>
        <p:spPr>
          <a:xfrm>
            <a:off x="8763000" y="2390141"/>
            <a:ext cx="1739901" cy="276999"/>
          </a:xfrm>
          <a:prstGeom prst="rect">
            <a:avLst/>
          </a:prstGeom>
          <a:noFill/>
        </p:spPr>
        <p:txBody>
          <a:bodyPr wrap="square" rtlCol="0">
            <a:spAutoFit/>
          </a:bodyPr>
          <a:lstStyle/>
          <a:p>
            <a:r>
              <a:rPr lang="en-US" sz="1200" dirty="0"/>
              <a:t>Positive correlation</a:t>
            </a:r>
            <a:endParaRPr lang="en-US" sz="1200" dirty="0"/>
          </a:p>
        </p:txBody>
      </p:sp>
      <p:sp>
        <p:nvSpPr>
          <p:cNvPr id="26" name="TextBox 25"/>
          <p:cNvSpPr txBox="1"/>
          <p:nvPr/>
        </p:nvSpPr>
        <p:spPr>
          <a:xfrm>
            <a:off x="8748006" y="722561"/>
            <a:ext cx="1739901" cy="646331"/>
          </a:xfrm>
          <a:prstGeom prst="rect">
            <a:avLst/>
          </a:prstGeom>
          <a:noFill/>
        </p:spPr>
        <p:txBody>
          <a:bodyPr wrap="square" rtlCol="0">
            <a:spAutoFit/>
          </a:bodyPr>
          <a:lstStyle/>
          <a:p>
            <a:r>
              <a:rPr lang="en-US" sz="1200" dirty="0"/>
              <a:t>Identified in both gene level and isoform level expression data</a:t>
            </a:r>
            <a:endParaRPr lang="en-US" sz="1200" dirty="0"/>
          </a:p>
        </p:txBody>
      </p:sp>
      <p:sp>
        <p:nvSpPr>
          <p:cNvPr id="27" name="TextBox 26"/>
          <p:cNvSpPr txBox="1"/>
          <p:nvPr/>
        </p:nvSpPr>
        <p:spPr>
          <a:xfrm>
            <a:off x="8760706" y="1366708"/>
            <a:ext cx="1739901" cy="646331"/>
          </a:xfrm>
          <a:prstGeom prst="rect">
            <a:avLst/>
          </a:prstGeom>
          <a:noFill/>
        </p:spPr>
        <p:txBody>
          <a:bodyPr wrap="square" rtlCol="0">
            <a:spAutoFit/>
          </a:bodyPr>
          <a:lstStyle/>
          <a:p>
            <a:r>
              <a:rPr lang="en-US" sz="1200" dirty="0"/>
              <a:t>Identified in either gene level </a:t>
            </a:r>
            <a:r>
              <a:rPr lang="en-US" sz="1200" dirty="0" err="1"/>
              <a:t>orisoform</a:t>
            </a:r>
            <a:r>
              <a:rPr lang="en-US" sz="1200" dirty="0"/>
              <a:t> level expression data</a:t>
            </a:r>
            <a:endParaRPr lang="en-US" sz="1200" dirty="0"/>
          </a:p>
        </p:txBody>
      </p:sp>
    </p:spTree>
    <p:extLst>
      <p:ext uri="{BB962C8B-B14F-4D97-AF65-F5344CB8AC3E}">
        <p14:creationId xmlns:p14="http://schemas.microsoft.com/office/powerpoint/2010/main" val="4602514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1200" y="-64022"/>
            <a:ext cx="8229600" cy="1143000"/>
          </a:xfrm>
        </p:spPr>
        <p:txBody>
          <a:bodyPr>
            <a:normAutofit/>
          </a:bodyPr>
          <a:lstStyle/>
          <a:p>
            <a:r>
              <a:rPr lang="en-US" dirty="0" smtClean="0"/>
              <a:t>Biological Context from Pathway</a:t>
            </a:r>
            <a:endParaRPr lang="en-US" dirty="0"/>
          </a:p>
        </p:txBody>
      </p:sp>
      <p:grpSp>
        <p:nvGrpSpPr>
          <p:cNvPr id="7" name="Group 6"/>
          <p:cNvGrpSpPr/>
          <p:nvPr/>
        </p:nvGrpSpPr>
        <p:grpSpPr>
          <a:xfrm>
            <a:off x="1574480" y="1151489"/>
            <a:ext cx="8924191" cy="4811929"/>
            <a:chOff x="50479" y="1524014"/>
            <a:chExt cx="8924191" cy="4811929"/>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889" b="14815"/>
            <a:stretch/>
          </p:blipFill>
          <p:spPr bwMode="auto">
            <a:xfrm>
              <a:off x="50479" y="1524014"/>
              <a:ext cx="8924191" cy="3488267"/>
            </a:xfrm>
            <a:prstGeom prst="rect">
              <a:avLst/>
            </a:prstGeom>
            <a:noFill/>
          </p:spPr>
        </p:pic>
        <p:sp>
          <p:nvSpPr>
            <p:cNvPr id="3" name="TextBox 2"/>
            <p:cNvSpPr txBox="1"/>
            <p:nvPr/>
          </p:nvSpPr>
          <p:spPr>
            <a:xfrm>
              <a:off x="50479" y="5323475"/>
              <a:ext cx="3047983" cy="830997"/>
            </a:xfrm>
            <a:prstGeom prst="rect">
              <a:avLst/>
            </a:prstGeom>
            <a:noFill/>
          </p:spPr>
          <p:txBody>
            <a:bodyPr wrap="square" rtlCol="0">
              <a:spAutoFit/>
            </a:bodyPr>
            <a:lstStyle/>
            <a:p>
              <a:pPr algn="ctr"/>
              <a:r>
                <a:rPr lang="en-US" sz="2400" dirty="0"/>
                <a:t>Inflammation/Immune Response</a:t>
              </a:r>
              <a:endParaRPr lang="en-US" sz="2400" dirty="0"/>
            </a:p>
          </p:txBody>
        </p:sp>
        <p:sp>
          <p:nvSpPr>
            <p:cNvPr id="5" name="TextBox 4"/>
            <p:cNvSpPr txBox="1"/>
            <p:nvPr/>
          </p:nvSpPr>
          <p:spPr>
            <a:xfrm>
              <a:off x="3522134" y="5135615"/>
              <a:ext cx="2319850" cy="1200328"/>
            </a:xfrm>
            <a:prstGeom prst="rect">
              <a:avLst/>
            </a:prstGeom>
            <a:noFill/>
          </p:spPr>
          <p:txBody>
            <a:bodyPr wrap="square" rtlCol="0">
              <a:spAutoFit/>
            </a:bodyPr>
            <a:lstStyle/>
            <a:p>
              <a:pPr algn="ctr"/>
              <a:r>
                <a:rPr lang="en-US" sz="2400" dirty="0"/>
                <a:t>Energy/Ca2+ Homeostasis/Redox</a:t>
              </a:r>
              <a:endParaRPr lang="en-US" sz="2400" dirty="0"/>
            </a:p>
          </p:txBody>
        </p:sp>
        <p:sp>
          <p:nvSpPr>
            <p:cNvPr id="6" name="TextBox 5"/>
            <p:cNvSpPr txBox="1"/>
            <p:nvPr/>
          </p:nvSpPr>
          <p:spPr>
            <a:xfrm>
              <a:off x="6366950" y="5332747"/>
              <a:ext cx="2319850" cy="830997"/>
            </a:xfrm>
            <a:prstGeom prst="rect">
              <a:avLst/>
            </a:prstGeom>
            <a:noFill/>
          </p:spPr>
          <p:txBody>
            <a:bodyPr wrap="square" rtlCol="0">
              <a:spAutoFit/>
            </a:bodyPr>
            <a:lstStyle/>
            <a:p>
              <a:pPr algn="ctr"/>
              <a:r>
                <a:rPr lang="en-US" sz="2400" dirty="0"/>
                <a:t>Glial/Neuronal Communication</a:t>
              </a:r>
              <a:endParaRPr lang="en-US" sz="2400" dirty="0"/>
            </a:p>
          </p:txBody>
        </p:sp>
        <p:sp>
          <p:nvSpPr>
            <p:cNvPr id="4" name="Rectangle 3"/>
            <p:cNvSpPr/>
            <p:nvPr/>
          </p:nvSpPr>
          <p:spPr>
            <a:xfrm>
              <a:off x="6587067" y="4792133"/>
              <a:ext cx="1845733" cy="2201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1803401" y="6276866"/>
            <a:ext cx="8864600" cy="523220"/>
          </a:xfrm>
          <a:prstGeom prst="rect">
            <a:avLst/>
          </a:prstGeom>
          <a:noFill/>
        </p:spPr>
        <p:txBody>
          <a:bodyPr wrap="square" rtlCol="0">
            <a:spAutoFit/>
          </a:bodyPr>
          <a:lstStyle/>
          <a:p>
            <a:r>
              <a:rPr lang="en-US" sz="1400" dirty="0"/>
              <a:t>Saba et al (2015).  The sequenced rat brain transcriptome, its use in identifying networks predisposing alcohol consumption. </a:t>
            </a:r>
            <a:r>
              <a:rPr lang="is-IS" sz="1400" dirty="0"/>
              <a:t>FEBS J. 2015 Sep;282(18):3556-78.</a:t>
            </a:r>
            <a:endParaRPr lang="en-US" sz="1400" dirty="0"/>
          </a:p>
        </p:txBody>
      </p:sp>
    </p:spTree>
    <p:extLst>
      <p:ext uri="{BB962C8B-B14F-4D97-AF65-F5344CB8AC3E}">
        <p14:creationId xmlns:p14="http://schemas.microsoft.com/office/powerpoint/2010/main" val="1176746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the Hypothesis</a:t>
            </a:r>
            <a:br>
              <a:rPr lang="en-US" dirty="0" smtClean="0"/>
            </a:br>
            <a:r>
              <a:rPr lang="en-US" sz="3100" dirty="0"/>
              <a:t>Non-Coding Follow-up</a:t>
            </a:r>
            <a:endParaRPr lang="en-US" sz="3100" dirty="0"/>
          </a:p>
        </p:txBody>
      </p:sp>
      <p:sp>
        <p:nvSpPr>
          <p:cNvPr id="3" name="Content Placeholder 2"/>
          <p:cNvSpPr>
            <a:spLocks noGrp="1"/>
          </p:cNvSpPr>
          <p:nvPr>
            <p:ph idx="1"/>
          </p:nvPr>
        </p:nvSpPr>
        <p:spPr>
          <a:xfrm>
            <a:off x="1524000" y="4142365"/>
            <a:ext cx="3746500" cy="2393902"/>
          </a:xfrm>
        </p:spPr>
        <p:txBody>
          <a:bodyPr>
            <a:normAutofit lnSpcReduction="10000"/>
          </a:bodyPr>
          <a:lstStyle/>
          <a:p>
            <a:r>
              <a:rPr lang="en-US" dirty="0" smtClean="0"/>
              <a:t>RNA expression of GENE_07346 (hub gene for associated module) was </a:t>
            </a:r>
            <a:r>
              <a:rPr lang="en-US" b="1" u="sng" dirty="0" smtClean="0"/>
              <a:t>negatively</a:t>
            </a:r>
            <a:r>
              <a:rPr lang="en-US" dirty="0" smtClean="0"/>
              <a:t> associated with drinking</a:t>
            </a:r>
          </a:p>
          <a:p>
            <a:endParaRPr lang="en-US" dirty="0"/>
          </a:p>
        </p:txBody>
      </p:sp>
      <p:pic>
        <p:nvPicPr>
          <p:cNvPr id="4" name="Picture 3" descr="KOdrk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47800"/>
            <a:ext cx="5486400" cy="5486400"/>
          </a:xfrm>
          <a:prstGeom prst="rect">
            <a:avLst/>
          </a:prstGeom>
        </p:spPr>
      </p:pic>
      <p:sp>
        <p:nvSpPr>
          <p:cNvPr id="5" name="TextBox 4"/>
          <p:cNvSpPr txBox="1"/>
          <p:nvPr/>
        </p:nvSpPr>
        <p:spPr>
          <a:xfrm>
            <a:off x="6451601" y="2255336"/>
            <a:ext cx="1676399" cy="461665"/>
          </a:xfrm>
          <a:prstGeom prst="rect">
            <a:avLst/>
          </a:prstGeom>
          <a:noFill/>
        </p:spPr>
        <p:txBody>
          <a:bodyPr wrap="square" rtlCol="0">
            <a:spAutoFit/>
          </a:bodyPr>
          <a:lstStyle/>
          <a:p>
            <a:r>
              <a:rPr lang="en-US" sz="2400" dirty="0"/>
              <a:t>p = 0.038</a:t>
            </a:r>
            <a:endParaRPr lang="en-US" sz="2400" dirty="0"/>
          </a:p>
        </p:txBody>
      </p:sp>
      <p:pic>
        <p:nvPicPr>
          <p:cNvPr id="6" name="Picture 5" descr="Figure3.30Jun15.tiff"/>
          <p:cNvPicPr>
            <a:picLocks noChangeAspect="1"/>
          </p:cNvPicPr>
          <p:nvPr/>
        </p:nvPicPr>
        <p:blipFill rotWithShape="1">
          <a:blip r:embed="rId3">
            <a:extLst>
              <a:ext uri="{28A0092B-C50C-407E-A947-70E740481C1C}">
                <a14:useLocalDpi xmlns:a14="http://schemas.microsoft.com/office/drawing/2010/main" val="0"/>
              </a:ext>
            </a:extLst>
          </a:blip>
          <a:srcRect l="18553" t="65453" r="52608"/>
          <a:stretch/>
        </p:blipFill>
        <p:spPr>
          <a:xfrm>
            <a:off x="1930411" y="1769317"/>
            <a:ext cx="2421466" cy="1895366"/>
          </a:xfrm>
          <a:prstGeom prst="rect">
            <a:avLst/>
          </a:prstGeom>
        </p:spPr>
      </p:pic>
    </p:spTree>
    <p:extLst>
      <p:ext uri="{BB962C8B-B14F-4D97-AF65-F5344CB8AC3E}">
        <p14:creationId xmlns:p14="http://schemas.microsoft.com/office/powerpoint/2010/main" val="3984703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Scale-Free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2772" y="1488558"/>
                <a:ext cx="5858540" cy="4688405"/>
              </a:xfrm>
            </p:spPr>
            <p:txBody>
              <a:bodyPr>
                <a:normAutofit/>
              </a:bodyPr>
              <a:lstStyle/>
              <a:p>
                <a:r>
                  <a:rPr lang="en-US" dirty="0" smtClean="0"/>
                  <a:t>Some nodes are “hubs” and have more connection than others</a:t>
                </a:r>
              </a:p>
              <a:p>
                <a:pPr lvl="1"/>
                <a:r>
                  <a:rPr lang="en-US" dirty="0" smtClean="0"/>
                  <a:t>Probability of having many connections is low</a:t>
                </a:r>
              </a:p>
              <a:p>
                <a:r>
                  <a:rPr lang="en-US" dirty="0" smtClean="0"/>
                  <a:t>Asymptotically follows a power law</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up>
                      </m:sSup>
                    </m:oMath>
                  </m:oMathPara>
                </a14:m>
                <a:endParaRPr lang="en-US" dirty="0" smtClean="0"/>
              </a:p>
              <a:p>
                <a:pPr lvl="1"/>
                <a:r>
                  <a:rPr lang="en-US" dirty="0" smtClean="0"/>
                  <a:t>Where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smtClean="0"/>
                  <a:t> is the tuning parameter</a:t>
                </a:r>
              </a:p>
              <a:p>
                <a:r>
                  <a:rPr lang="en-US" dirty="0" smtClean="0"/>
                  <a:t>Gained interest in ’99 when looking at the topology of the world wide web</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2772" y="1488558"/>
                <a:ext cx="5858540" cy="4688405"/>
              </a:xfrm>
              <a:blipFill rotWithShape="0">
                <a:blip r:embed="rId2"/>
                <a:stretch>
                  <a:fillRect l="-1873" t="-2081" r="-5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31D2A97-4EF1-4E69-BADC-F722CAE58668}" type="slidenum">
              <a:rPr lang="en-US" smtClean="0"/>
              <a:t>5</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91" t="31304" r="2158" b="4464"/>
          <a:stretch/>
        </p:blipFill>
        <p:spPr>
          <a:xfrm>
            <a:off x="6238478" y="2021965"/>
            <a:ext cx="5570063" cy="3204376"/>
          </a:xfrm>
          <a:prstGeom prst="rect">
            <a:avLst/>
          </a:prstGeom>
        </p:spPr>
      </p:pic>
      <p:sp>
        <p:nvSpPr>
          <p:cNvPr id="6" name="Rectangle 5"/>
          <p:cNvSpPr/>
          <p:nvPr/>
        </p:nvSpPr>
        <p:spPr>
          <a:xfrm>
            <a:off x="6684334" y="5274600"/>
            <a:ext cx="6096000" cy="246221"/>
          </a:xfrm>
          <a:prstGeom prst="rect">
            <a:avLst/>
          </a:prstGeom>
        </p:spPr>
        <p:txBody>
          <a:bodyPr>
            <a:spAutoFit/>
          </a:bodyPr>
          <a:lstStyle/>
          <a:p>
            <a:r>
              <a:rPr lang="en-US" sz="1000" dirty="0" err="1">
                <a:solidFill>
                  <a:srgbClr val="252525"/>
                </a:solidFill>
                <a:latin typeface="Arial" panose="020B0604020202020204" pitchFamily="34" charset="0"/>
              </a:rPr>
              <a:t>Barabási</a:t>
            </a:r>
            <a:r>
              <a:rPr lang="en-US" sz="1000" dirty="0">
                <a:solidFill>
                  <a:srgbClr val="252525"/>
                </a:solidFill>
                <a:latin typeface="Arial" panose="020B0604020202020204" pitchFamily="34" charset="0"/>
              </a:rPr>
              <a:t>, AL. </a:t>
            </a:r>
            <a:r>
              <a:rPr lang="en-US" sz="1000" dirty="0" err="1">
                <a:solidFill>
                  <a:srgbClr val="252525"/>
                </a:solidFill>
                <a:latin typeface="Arial" panose="020B0604020202020204" pitchFamily="34" charset="0"/>
              </a:rPr>
              <a:t>Bonabeau</a:t>
            </a:r>
            <a:r>
              <a:rPr lang="en-US" sz="1000" dirty="0">
                <a:solidFill>
                  <a:srgbClr val="252525"/>
                </a:solidFill>
                <a:latin typeface="Arial" panose="020B0604020202020204" pitchFamily="34" charset="0"/>
              </a:rPr>
              <a:t>, E. </a:t>
            </a:r>
            <a:r>
              <a:rPr lang="en-US" sz="1000" b="1" dirty="0">
                <a:solidFill>
                  <a:srgbClr val="252525"/>
                </a:solidFill>
                <a:latin typeface="Arial" panose="020B0604020202020204" pitchFamily="34" charset="0"/>
              </a:rPr>
              <a:t>2003</a:t>
            </a:r>
            <a:r>
              <a:rPr lang="en-US" sz="1000" dirty="0">
                <a:solidFill>
                  <a:srgbClr val="252525"/>
                </a:solidFill>
                <a:latin typeface="Arial" panose="020B0604020202020204" pitchFamily="34" charset="0"/>
              </a:rPr>
              <a:t>. Scale-Free Networks. </a:t>
            </a:r>
            <a:r>
              <a:rPr lang="en-US" sz="1000" i="1" dirty="0">
                <a:solidFill>
                  <a:srgbClr val="252525"/>
                </a:solidFill>
                <a:latin typeface="Arial" panose="020B0604020202020204" pitchFamily="34" charset="0"/>
              </a:rPr>
              <a:t>Scientific American</a:t>
            </a:r>
            <a:r>
              <a:rPr lang="en-US" sz="1000" dirty="0">
                <a:solidFill>
                  <a:srgbClr val="252525"/>
                </a:solidFill>
                <a:latin typeface="Arial" panose="020B0604020202020204" pitchFamily="34" charset="0"/>
              </a:rPr>
              <a:t> </a:t>
            </a:r>
            <a:r>
              <a:rPr lang="en-US" sz="1000" b="1" dirty="0">
                <a:solidFill>
                  <a:srgbClr val="252525"/>
                </a:solidFill>
                <a:latin typeface="Arial" panose="020B0604020202020204" pitchFamily="34" charset="0"/>
              </a:rPr>
              <a:t>288</a:t>
            </a:r>
            <a:r>
              <a:rPr lang="en-US" sz="1000" dirty="0">
                <a:solidFill>
                  <a:srgbClr val="252525"/>
                </a:solidFill>
                <a:latin typeface="Arial" panose="020B0604020202020204" pitchFamily="34" charset="0"/>
              </a:rPr>
              <a:t> (5): 50–9.</a:t>
            </a:r>
            <a:endParaRPr lang="en-US" sz="1000" dirty="0"/>
          </a:p>
        </p:txBody>
      </p:sp>
    </p:spTree>
    <p:extLst>
      <p:ext uri="{BB962C8B-B14F-4D97-AF65-F5344CB8AC3E}">
        <p14:creationId xmlns:p14="http://schemas.microsoft.com/office/powerpoint/2010/main" val="1521009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1D2A97-4EF1-4E69-BADC-F722CAE58668}" type="slidenum">
              <a:rPr lang="en-US" smtClean="0"/>
              <a:t>6</a:t>
            </a:fld>
            <a:endParaRPr lang="en-US"/>
          </a:p>
        </p:txBody>
      </p:sp>
      <p:sp>
        <p:nvSpPr>
          <p:cNvPr id="5" name="Rectangle 4"/>
          <p:cNvSpPr/>
          <p:nvPr/>
        </p:nvSpPr>
        <p:spPr>
          <a:xfrm>
            <a:off x="0" y="6507977"/>
            <a:ext cx="6096000" cy="246221"/>
          </a:xfrm>
          <a:prstGeom prst="rect">
            <a:avLst/>
          </a:prstGeom>
        </p:spPr>
        <p:txBody>
          <a:bodyPr>
            <a:spAutoFit/>
          </a:bodyPr>
          <a:lstStyle/>
          <a:p>
            <a:r>
              <a:rPr lang="en-US" sz="1000" dirty="0" err="1">
                <a:solidFill>
                  <a:srgbClr val="252525"/>
                </a:solidFill>
                <a:latin typeface="Arial" panose="020B0604020202020204" pitchFamily="34" charset="0"/>
              </a:rPr>
              <a:t>Barabási</a:t>
            </a:r>
            <a:r>
              <a:rPr lang="en-US" sz="1000" dirty="0">
                <a:solidFill>
                  <a:srgbClr val="252525"/>
                </a:solidFill>
                <a:latin typeface="Arial" panose="020B0604020202020204" pitchFamily="34" charset="0"/>
              </a:rPr>
              <a:t>, AL. </a:t>
            </a:r>
            <a:r>
              <a:rPr lang="en-US" sz="1000" dirty="0" err="1">
                <a:solidFill>
                  <a:srgbClr val="252525"/>
                </a:solidFill>
                <a:latin typeface="Arial" panose="020B0604020202020204" pitchFamily="34" charset="0"/>
              </a:rPr>
              <a:t>Bonabeau</a:t>
            </a:r>
            <a:r>
              <a:rPr lang="en-US" sz="1000" dirty="0">
                <a:solidFill>
                  <a:srgbClr val="252525"/>
                </a:solidFill>
                <a:latin typeface="Arial" panose="020B0604020202020204" pitchFamily="34" charset="0"/>
              </a:rPr>
              <a:t>, E. </a:t>
            </a:r>
            <a:r>
              <a:rPr lang="en-US" sz="1000" b="1" dirty="0">
                <a:solidFill>
                  <a:srgbClr val="252525"/>
                </a:solidFill>
                <a:latin typeface="Arial" panose="020B0604020202020204" pitchFamily="34" charset="0"/>
              </a:rPr>
              <a:t>2003</a:t>
            </a:r>
            <a:r>
              <a:rPr lang="en-US" sz="1000" dirty="0">
                <a:solidFill>
                  <a:srgbClr val="252525"/>
                </a:solidFill>
                <a:latin typeface="Arial" panose="020B0604020202020204" pitchFamily="34" charset="0"/>
              </a:rPr>
              <a:t>. Scale-Free Networks. </a:t>
            </a:r>
            <a:r>
              <a:rPr lang="en-US" sz="1000" i="1" dirty="0">
                <a:solidFill>
                  <a:srgbClr val="252525"/>
                </a:solidFill>
                <a:latin typeface="Arial" panose="020B0604020202020204" pitchFamily="34" charset="0"/>
              </a:rPr>
              <a:t>Scientific American</a:t>
            </a:r>
            <a:r>
              <a:rPr lang="en-US" sz="1000" dirty="0">
                <a:solidFill>
                  <a:srgbClr val="252525"/>
                </a:solidFill>
                <a:latin typeface="Arial" panose="020B0604020202020204" pitchFamily="34" charset="0"/>
              </a:rPr>
              <a:t> </a:t>
            </a:r>
            <a:r>
              <a:rPr lang="en-US" sz="1000" b="1" dirty="0">
                <a:solidFill>
                  <a:srgbClr val="252525"/>
                </a:solidFill>
                <a:latin typeface="Arial" panose="020B0604020202020204" pitchFamily="34" charset="0"/>
              </a:rPr>
              <a:t>288</a:t>
            </a:r>
            <a:r>
              <a:rPr lang="en-US" sz="1000" dirty="0">
                <a:solidFill>
                  <a:srgbClr val="252525"/>
                </a:solidFill>
                <a:latin typeface="Arial" panose="020B0604020202020204" pitchFamily="34" charset="0"/>
              </a:rPr>
              <a:t> (5): 50–9.</a:t>
            </a:r>
            <a:endParaRPr lang="en-US" sz="1000" dirty="0"/>
          </a:p>
        </p:txBody>
      </p:sp>
      <p:pic>
        <p:nvPicPr>
          <p:cNvPr id="6" name="Picture 5"/>
          <p:cNvPicPr>
            <a:picLocks noChangeAspect="1"/>
          </p:cNvPicPr>
          <p:nvPr/>
        </p:nvPicPr>
        <p:blipFill rotWithShape="1">
          <a:blip r:embed="rId2"/>
          <a:srcRect l="65442" t="31061" r="15068" b="11143"/>
          <a:stretch/>
        </p:blipFill>
        <p:spPr>
          <a:xfrm>
            <a:off x="2977243" y="538843"/>
            <a:ext cx="6237515" cy="5780315"/>
          </a:xfrm>
          <a:prstGeom prst="rect">
            <a:avLst/>
          </a:prstGeom>
        </p:spPr>
      </p:pic>
    </p:spTree>
    <p:extLst>
      <p:ext uri="{BB962C8B-B14F-4D97-AF65-F5344CB8AC3E}">
        <p14:creationId xmlns:p14="http://schemas.microsoft.com/office/powerpoint/2010/main" val="157124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790060341"/>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Analysis Flow 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7</a:t>
            </a:fld>
            <a:endParaRPr lang="en-US"/>
          </a:p>
        </p:txBody>
      </p:sp>
    </p:spTree>
    <p:extLst>
      <p:ext uri="{BB962C8B-B14F-4D97-AF65-F5344CB8AC3E}">
        <p14:creationId xmlns:p14="http://schemas.microsoft.com/office/powerpoint/2010/main" val="553337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1904604188"/>
              </p:ext>
            </p:extLst>
          </p:nvPr>
        </p:nvGraphicFramePr>
        <p:xfrm>
          <a:off x="466725" y="0"/>
          <a:ext cx="1133475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Analysis Flow Chart</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8</a:t>
            </a:fld>
            <a:endParaRPr lang="en-US"/>
          </a:p>
        </p:txBody>
      </p:sp>
    </p:spTree>
    <p:extLst>
      <p:ext uri="{BB962C8B-B14F-4D97-AF65-F5344CB8AC3E}">
        <p14:creationId xmlns:p14="http://schemas.microsoft.com/office/powerpoint/2010/main" val="2874748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an Adjacency Matrix</a:t>
            </a:r>
            <a:endParaRPr lang="en-US" dirty="0"/>
          </a:p>
        </p:txBody>
      </p:sp>
      <p:sp>
        <p:nvSpPr>
          <p:cNvPr id="3" name="Content Placeholder 2"/>
          <p:cNvSpPr>
            <a:spLocks noGrp="1"/>
          </p:cNvSpPr>
          <p:nvPr>
            <p:ph idx="1"/>
          </p:nvPr>
        </p:nvSpPr>
        <p:spPr>
          <a:xfrm>
            <a:off x="457199" y="1571624"/>
            <a:ext cx="6741043" cy="5032375"/>
          </a:xfrm>
        </p:spPr>
        <p:txBody>
          <a:bodyPr>
            <a:normAutofit fontScale="92500"/>
          </a:bodyPr>
          <a:lstStyle/>
          <a:p>
            <a:pPr marL="514350" indent="-514350">
              <a:buFont typeface="+mj-lt"/>
              <a:buAutoNum type="arabicPeriod"/>
            </a:pPr>
            <a:r>
              <a:rPr lang="en-US" dirty="0" smtClean="0"/>
              <a:t>Correlate your genes </a:t>
            </a:r>
          </a:p>
          <a:p>
            <a:pPr lvl="1"/>
            <a:r>
              <a:rPr lang="en-US" b="1" dirty="0" err="1" smtClean="0"/>
              <a:t>corType</a:t>
            </a:r>
            <a:r>
              <a:rPr lang="en-US" dirty="0" smtClean="0"/>
              <a:t> options in package: “</a:t>
            </a:r>
            <a:r>
              <a:rPr lang="en-US" dirty="0" err="1" smtClean="0"/>
              <a:t>pearson</a:t>
            </a:r>
            <a:r>
              <a:rPr lang="en-US" dirty="0" smtClean="0"/>
              <a:t>” (default),  “</a:t>
            </a:r>
            <a:r>
              <a:rPr lang="en-US" dirty="0" err="1" smtClean="0"/>
              <a:t>bicor</a:t>
            </a:r>
            <a:r>
              <a:rPr lang="en-US" dirty="0" smtClean="0"/>
              <a:t>” (non-parametric option)</a:t>
            </a:r>
          </a:p>
          <a:p>
            <a:pPr lvl="1"/>
            <a:r>
              <a:rPr lang="en-US" dirty="0" err="1" smtClean="0"/>
              <a:t>Biweight</a:t>
            </a:r>
            <a:r>
              <a:rPr lang="en-US" dirty="0" smtClean="0"/>
              <a:t> </a:t>
            </a:r>
            <a:r>
              <a:rPr lang="en-US" dirty="0" err="1" smtClean="0"/>
              <a:t>midcorrelation</a:t>
            </a:r>
            <a:r>
              <a:rPr lang="en-US" dirty="0" smtClean="0"/>
              <a:t> (</a:t>
            </a:r>
            <a:r>
              <a:rPr lang="en-US" dirty="0" err="1" smtClean="0"/>
              <a:t>bicor</a:t>
            </a:r>
            <a:r>
              <a:rPr lang="en-US" dirty="0" smtClean="0"/>
              <a:t>) is median based (rather than mean based) </a:t>
            </a:r>
          </a:p>
          <a:p>
            <a:pPr marL="514350" indent="-514350">
              <a:buFont typeface="+mj-lt"/>
              <a:buAutoNum type="arabicPeriod"/>
            </a:pPr>
            <a:r>
              <a:rPr lang="en-US" dirty="0" smtClean="0"/>
              <a:t>Determine your network type</a:t>
            </a:r>
          </a:p>
          <a:p>
            <a:pPr lvl="1"/>
            <a:r>
              <a:rPr lang="en-US" b="1" dirty="0" err="1" smtClean="0"/>
              <a:t>networkType</a:t>
            </a:r>
            <a:r>
              <a:rPr lang="en-US" dirty="0" smtClean="0"/>
              <a:t> options in package: “unsigned” (default), “signed”, or “signed hybrid”</a:t>
            </a:r>
          </a:p>
          <a:p>
            <a:pPr lvl="1"/>
            <a:r>
              <a:rPr lang="en-US" dirty="0" smtClean="0"/>
              <a:t>Signed networks allows you to create module with only positively associated genes</a:t>
            </a:r>
          </a:p>
          <a:p>
            <a:pPr marL="514350" indent="-514350">
              <a:buFont typeface="+mj-lt"/>
              <a:buAutoNum type="arabicPeriod"/>
            </a:pPr>
            <a:r>
              <a:rPr lang="en-US" dirty="0" smtClean="0"/>
              <a:t>Choose a soft-thresholding power (</a:t>
            </a:r>
            <a:r>
              <a:rPr lang="el-GR" dirty="0" smtClean="0">
                <a:latin typeface="Gulim" panose="020B0600000101010101" pitchFamily="34" charset="-127"/>
                <a:ea typeface="Gulim" panose="020B0600000101010101" pitchFamily="34" charset="-127"/>
              </a:rPr>
              <a:t>β</a:t>
            </a:r>
            <a:r>
              <a:rPr lang="en-US" dirty="0" smtClean="0">
                <a:latin typeface="Gulim" panose="020B0600000101010101" pitchFamily="34" charset="-127"/>
                <a:ea typeface="Gulim" panose="020B0600000101010101" pitchFamily="34" charset="-127"/>
              </a:rPr>
              <a:t>) </a:t>
            </a:r>
            <a:r>
              <a:rPr lang="en-US" dirty="0" smtClean="0"/>
              <a:t> </a:t>
            </a:r>
          </a:p>
          <a:p>
            <a:pPr lvl="1"/>
            <a:r>
              <a:rPr lang="en-US" dirty="0" smtClean="0"/>
              <a:t>Choose a</a:t>
            </a:r>
            <a:r>
              <a:rPr lang="en-US" b="1" dirty="0" smtClean="0"/>
              <a:t> </a:t>
            </a:r>
            <a:r>
              <a:rPr lang="en-US" b="1" dirty="0" smtClean="0">
                <a:ea typeface="Gulim" panose="020B0600000101010101" pitchFamily="34" charset="-127"/>
              </a:rPr>
              <a:t>beta </a:t>
            </a:r>
            <a:r>
              <a:rPr lang="en-US" dirty="0" smtClean="0">
                <a:ea typeface="Gulim" panose="020B0600000101010101" pitchFamily="34" charset="-127"/>
              </a:rPr>
              <a:t>so you have a scale-free network</a:t>
            </a:r>
          </a:p>
          <a:p>
            <a:pPr marL="0" indent="0">
              <a:buNone/>
            </a:pPr>
            <a:r>
              <a:rPr lang="en-GB" altLang="en-US" dirty="0" smtClean="0">
                <a:latin typeface="Courier New" panose="02070309020205020404" pitchFamily="49" charset="0"/>
              </a:rPr>
              <a:t>adjacency()</a:t>
            </a:r>
            <a:endParaRPr lang="en-US" dirty="0"/>
          </a:p>
        </p:txBody>
      </p:sp>
      <p:sp>
        <p:nvSpPr>
          <p:cNvPr id="4" name="Slide Number Placeholder 3"/>
          <p:cNvSpPr>
            <a:spLocks noGrp="1"/>
          </p:cNvSpPr>
          <p:nvPr>
            <p:ph type="sldNum" sz="quarter" idx="12"/>
          </p:nvPr>
        </p:nvSpPr>
        <p:spPr/>
        <p:txBody>
          <a:bodyPr/>
          <a:lstStyle/>
          <a:p>
            <a:fld id="{A31D2A97-4EF1-4E69-BADC-F722CAE58668}" type="slidenum">
              <a:rPr lang="en-US" smtClean="0"/>
              <a:t>9</a:t>
            </a:fld>
            <a:endParaRPr lang="en-US"/>
          </a:p>
        </p:txBody>
      </p:sp>
      <p:grpSp>
        <p:nvGrpSpPr>
          <p:cNvPr id="9" name="Group 8"/>
          <p:cNvGrpSpPr/>
          <p:nvPr/>
        </p:nvGrpSpPr>
        <p:grpSpPr>
          <a:xfrm>
            <a:off x="7551029" y="1384006"/>
            <a:ext cx="4253023" cy="1499190"/>
            <a:chOff x="7825563" y="1765006"/>
            <a:chExt cx="3817088" cy="1499190"/>
          </a:xfrm>
        </p:grpSpPr>
        <p:sp>
          <p:nvSpPr>
            <p:cNvPr id="8" name="Rectangle 7"/>
            <p:cNvSpPr/>
            <p:nvPr/>
          </p:nvSpPr>
          <p:spPr>
            <a:xfrm>
              <a:off x="7825563" y="1765006"/>
              <a:ext cx="3817088" cy="14991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8178298" y="1969271"/>
                  <a:ext cx="3111618" cy="5661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𝑐𝑜𝑟</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𝑗</m:t>
                                    </m:r>
                                  </m:sub>
                                </m:sSub>
                                <m:r>
                                  <a:rPr lang="en-US" sz="2200" b="0" i="1" smtClean="0">
                                    <a:latin typeface="Cambria Math" panose="02040503050406030204" pitchFamily="18" charset="0"/>
                                  </a:rPr>
                                  <m:t>)</m:t>
                                </m:r>
                              </m:e>
                            </m:d>
                          </m:e>
                          <m:sup>
                            <m:r>
                              <a:rPr lang="en-US" sz="2200" i="1">
                                <a:latin typeface="Cambria Math" panose="02040503050406030204" pitchFamily="18" charset="0"/>
                              </a:rPr>
                              <m:t>𝛽</m:t>
                            </m:r>
                          </m:sup>
                        </m:sSup>
                      </m:oMath>
                    </m:oMathPara>
                  </a14:m>
                  <a:endParaRPr lang="en-US" sz="2200" dirty="0"/>
                </a:p>
              </p:txBody>
            </p:sp>
          </mc:Choice>
          <mc:Fallback xmlns="">
            <p:sp>
              <p:nvSpPr>
                <p:cNvPr id="6" name="Rectangle 5"/>
                <p:cNvSpPr>
                  <a:spLocks noRot="1" noChangeAspect="1" noMove="1" noResize="1" noEditPoints="1" noAdjustHandles="1" noChangeArrowheads="1" noChangeShapeType="1" noTextEdit="1"/>
                </p:cNvSpPr>
                <p:nvPr/>
              </p:nvSpPr>
              <p:spPr>
                <a:xfrm>
                  <a:off x="8178298" y="1969271"/>
                  <a:ext cx="3111618" cy="566117"/>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8744157" y="2655776"/>
              <a:ext cx="1979901" cy="369332"/>
            </a:xfrm>
            <a:prstGeom prst="rect">
              <a:avLst/>
            </a:prstGeom>
            <a:noFill/>
          </p:spPr>
          <p:txBody>
            <a:bodyPr wrap="none" rtlCol="0">
              <a:spAutoFit/>
            </a:bodyPr>
            <a:lstStyle/>
            <a:p>
              <a:r>
                <a:rPr lang="en-US" dirty="0" smtClean="0"/>
                <a:t>Unsigned Network </a:t>
              </a:r>
              <a:endParaRPr lang="en-US" dirty="0"/>
            </a:p>
          </p:txBody>
        </p:sp>
      </p:grpSp>
      <p:grpSp>
        <p:nvGrpSpPr>
          <p:cNvPr id="15" name="Group 14"/>
          <p:cNvGrpSpPr/>
          <p:nvPr/>
        </p:nvGrpSpPr>
        <p:grpSpPr>
          <a:xfrm>
            <a:off x="7551029" y="3060406"/>
            <a:ext cx="4253023" cy="1499190"/>
            <a:chOff x="7530495" y="4203406"/>
            <a:chExt cx="4253023" cy="1499190"/>
          </a:xfrm>
        </p:grpSpPr>
        <p:grpSp>
          <p:nvGrpSpPr>
            <p:cNvPr id="11" name="Group 10"/>
            <p:cNvGrpSpPr/>
            <p:nvPr/>
          </p:nvGrpSpPr>
          <p:grpSpPr>
            <a:xfrm>
              <a:off x="7530495" y="4203406"/>
              <a:ext cx="4253023" cy="1499190"/>
              <a:chOff x="7765909" y="1765006"/>
              <a:chExt cx="3817088" cy="1499190"/>
            </a:xfrm>
          </p:grpSpPr>
          <p:sp>
            <p:nvSpPr>
              <p:cNvPr id="12" name="Rectangle 11"/>
              <p:cNvSpPr/>
              <p:nvPr/>
            </p:nvSpPr>
            <p:spPr>
              <a:xfrm>
                <a:off x="7765909" y="1765006"/>
                <a:ext cx="3817088" cy="149919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899629" y="2655776"/>
                <a:ext cx="1549648" cy="369332"/>
              </a:xfrm>
              <a:prstGeom prst="rect">
                <a:avLst/>
              </a:prstGeom>
              <a:noFill/>
            </p:spPr>
            <p:txBody>
              <a:bodyPr wrap="none" rtlCol="0">
                <a:spAutoFit/>
              </a:bodyPr>
              <a:lstStyle/>
              <a:p>
                <a:r>
                  <a:rPr lang="en-US" dirty="0"/>
                  <a:t>S</a:t>
                </a:r>
                <a:r>
                  <a:rPr lang="en-US" dirty="0" smtClean="0"/>
                  <a:t>igned Network </a:t>
                </a:r>
                <a:endParaRPr lang="en-US" dirty="0"/>
              </a:p>
            </p:txBody>
          </p:sp>
        </p:grpSp>
        <mc:AlternateContent xmlns:mc="http://schemas.openxmlformats.org/markup-compatibility/2006" xmlns:a14="http://schemas.microsoft.com/office/drawing/2010/main">
          <mc:Choice Requires="a14">
            <p:sp>
              <p:nvSpPr>
                <p:cNvPr id="10" name="Rectangle 9"/>
                <p:cNvSpPr/>
                <p:nvPr/>
              </p:nvSpPr>
              <p:spPr>
                <a:xfrm>
                  <a:off x="7611992" y="4381092"/>
                  <a:ext cx="4090029" cy="566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d>
                                  <m:dPr>
                                    <m:endChr m:val=""/>
                                    <m:ctrlPr>
                                      <a:rPr lang="en-US" sz="2200" i="1">
                                        <a:latin typeface="Cambria Math" panose="02040503050406030204" pitchFamily="18" charset="0"/>
                                      </a:rPr>
                                    </m:ctrlPr>
                                  </m:dPr>
                                  <m:e>
                                    <m:r>
                                      <a:rPr lang="en-US" sz="2200" i="0">
                                        <a:latin typeface="Cambria Math" panose="02040503050406030204" pitchFamily="18" charset="0"/>
                                      </a:rPr>
                                      <m:t>0.5+ 0.5</m:t>
                                    </m:r>
                                    <m:r>
                                      <a:rPr lang="en-US" sz="2200" b="0" i="1" smtClean="0">
                                        <a:latin typeface="Cambria Math" panose="02040503050406030204" pitchFamily="18" charset="0"/>
                                      </a:rPr>
                                      <m:t>∗</m:t>
                                    </m:r>
                                    <m:r>
                                      <a:rPr lang="en-US" sz="2200" i="1">
                                        <a:latin typeface="Cambria Math" panose="02040503050406030204" pitchFamily="18" charset="0"/>
                                      </a:rPr>
                                      <m:t>𝑐𝑜𝑟</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r>
                                          <a:rPr lang="en-US" sz="2200" i="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e>
                                    </m:d>
                                  </m:e>
                                </m:d>
                              </m:e>
                            </m:d>
                          </m:e>
                          <m:sup>
                            <m:r>
                              <a:rPr lang="en-US" sz="2200" i="1">
                                <a:latin typeface="Cambria Math" panose="02040503050406030204" pitchFamily="18" charset="0"/>
                              </a:rPr>
                              <m:t>𝛽</m:t>
                            </m:r>
                          </m:sup>
                        </m:sSup>
                      </m:oMath>
                    </m:oMathPara>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7611992" y="4381092"/>
                  <a:ext cx="4090029" cy="566117"/>
                </a:xfrm>
                <a:prstGeom prst="rect">
                  <a:avLst/>
                </a:prstGeom>
                <a:blipFill rotWithShape="0">
                  <a:blip r:embed="rId4"/>
                  <a:stretch>
                    <a:fillRect/>
                  </a:stretch>
                </a:blipFill>
              </p:spPr>
              <p:txBody>
                <a:bodyPr/>
                <a:lstStyle/>
                <a:p>
                  <a:r>
                    <a:rPr lang="en-US">
                      <a:noFill/>
                    </a:rPr>
                    <a:t> </a:t>
                  </a:r>
                </a:p>
              </p:txBody>
            </p:sp>
          </mc:Fallback>
        </mc:AlternateContent>
      </p:grpSp>
      <p:grpSp>
        <p:nvGrpSpPr>
          <p:cNvPr id="16" name="Group 15"/>
          <p:cNvGrpSpPr/>
          <p:nvPr/>
        </p:nvGrpSpPr>
        <p:grpSpPr>
          <a:xfrm>
            <a:off x="7576429" y="4736806"/>
            <a:ext cx="4253023" cy="1499616"/>
            <a:chOff x="7530495" y="4203406"/>
            <a:chExt cx="4253023" cy="1499616"/>
          </a:xfrm>
        </p:grpSpPr>
        <p:grpSp>
          <p:nvGrpSpPr>
            <p:cNvPr id="17" name="Group 16"/>
            <p:cNvGrpSpPr/>
            <p:nvPr/>
          </p:nvGrpSpPr>
          <p:grpSpPr>
            <a:xfrm>
              <a:off x="7530495" y="4203406"/>
              <a:ext cx="4253023" cy="1499616"/>
              <a:chOff x="7765909" y="1765006"/>
              <a:chExt cx="3817088" cy="1499616"/>
            </a:xfrm>
          </p:grpSpPr>
          <p:sp>
            <p:nvSpPr>
              <p:cNvPr id="19" name="Rectangle 18"/>
              <p:cNvSpPr/>
              <p:nvPr/>
            </p:nvSpPr>
            <p:spPr>
              <a:xfrm>
                <a:off x="7765909" y="1765006"/>
                <a:ext cx="3817088" cy="14996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99629" y="2782776"/>
                <a:ext cx="2158215" cy="369332"/>
              </a:xfrm>
              <a:prstGeom prst="rect">
                <a:avLst/>
              </a:prstGeom>
              <a:noFill/>
            </p:spPr>
            <p:txBody>
              <a:bodyPr wrap="none" rtlCol="0">
                <a:spAutoFit/>
              </a:bodyPr>
              <a:lstStyle/>
              <a:p>
                <a:r>
                  <a:rPr lang="en-US" dirty="0" smtClean="0"/>
                  <a:t>Signed Hybrid Network </a:t>
                </a:r>
                <a:endParaRPr lang="en-US" dirty="0"/>
              </a:p>
            </p:txBody>
          </p:sp>
        </p:grpSp>
        <mc:AlternateContent xmlns:mc="http://schemas.openxmlformats.org/markup-compatibility/2006" xmlns:a14="http://schemas.microsoft.com/office/drawing/2010/main">
          <mc:Choice Requires="a14">
            <p:sp>
              <p:nvSpPr>
                <p:cNvPr id="18" name="Rectangle 17"/>
                <p:cNvSpPr/>
                <p:nvPr/>
              </p:nvSpPr>
              <p:spPr>
                <a:xfrm>
                  <a:off x="7588138" y="4254092"/>
                  <a:ext cx="4137736" cy="971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panose="02040503050406030204" pitchFamily="18" charset="0"/>
                              </a:rPr>
                            </m:ctrlPr>
                          </m:dPr>
                          <m:e>
                            <m:eqArr>
                              <m:eqArrPr>
                                <m:ctrlPr>
                                  <a:rPr lang="en-US" sz="2200" i="1" smtClean="0">
                                    <a:latin typeface="Cambria Math" panose="02040503050406030204" pitchFamily="18" charset="0"/>
                                  </a:rPr>
                                </m:ctrlPr>
                              </m:eqArrPr>
                              <m:e>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r>
                                  <a:rPr lang="en-US" sz="2200" b="0" i="1" smtClean="0">
                                    <a:latin typeface="Cambria Math" panose="02040503050406030204" pitchFamily="18" charset="0"/>
                                  </a:rPr>
                                  <m:t>𝑐𝑜𝑟</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𝑗</m:t>
                                        </m:r>
                                      </m:sub>
                                    </m:sSub>
                                    <m:r>
                                      <a:rPr lang="en-US" sz="2200" b="0" i="1" smtClean="0">
                                        <a:latin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𝛽</m:t>
                                    </m:r>
                                  </m:sup>
                                </m:sSup>
                                <m:r>
                                  <a:rPr lang="en-US" sz="2200" b="0" i="1" smtClean="0">
                                    <a:latin typeface="Cambria Math" panose="02040503050406030204" pitchFamily="18" charset="0"/>
                                  </a:rPr>
                                  <m:t>     </m:t>
                                </m:r>
                                <m:r>
                                  <a:rPr lang="en-US" sz="2200" b="0" i="1" dirty="0" smtClean="0">
                                    <a:latin typeface="Cambria Math" panose="02040503050406030204" pitchFamily="18" charset="0"/>
                                  </a:rPr>
                                  <m:t>𝑖𝑓</m:t>
                                </m:r>
                                <m:r>
                                  <a:rPr lang="en-US" sz="2200" b="0" i="1" dirty="0" smtClean="0">
                                    <a:latin typeface="Cambria Math" panose="02040503050406030204" pitchFamily="18" charset="0"/>
                                  </a:rPr>
                                  <m:t> </m:t>
                                </m:r>
                                <m:r>
                                  <a:rPr lang="en-US" sz="2200" b="0" i="1" dirty="0" smtClean="0">
                                    <a:latin typeface="Cambria Math" panose="02040503050406030204" pitchFamily="18" charset="0"/>
                                  </a:rPr>
                                  <m:t>𝑐𝑜𝑟</m:t>
                                </m:r>
                                <m:r>
                                  <a:rPr lang="en-US" sz="2200" b="0" i="1" dirty="0" smtClean="0">
                                    <a:latin typeface="Cambria Math" panose="02040503050406030204" pitchFamily="18" charset="0"/>
                                  </a:rPr>
                                  <m:t>&gt;0</m:t>
                                </m:r>
                              </m:e>
                              <m:e>
                                <m:sSub>
                                  <m:sSubPr>
                                    <m:ctrlPr>
                                      <a:rPr lang="en-US" sz="2200" i="1" smtClean="0">
                                        <a:latin typeface="Cambria Math" panose="02040503050406030204" pitchFamily="18" charset="0"/>
                                      </a:rPr>
                                    </m:ctrlPr>
                                  </m:sSubPr>
                                  <m:e>
                                    <m:r>
                                      <a:rPr lang="en-US" sz="2200" i="1">
                                        <a:latin typeface="Cambria Math" panose="02040503050406030204" pitchFamily="18" charset="0"/>
                                      </a:rPr>
                                      <m:t>𝛼</m:t>
                                    </m:r>
                                  </m:e>
                                  <m:sub>
                                    <m:r>
                                      <a:rPr lang="en-US" sz="2200" i="1">
                                        <a:latin typeface="Cambria Math" panose="02040503050406030204" pitchFamily="18" charset="0"/>
                                      </a:rPr>
                                      <m:t>𝑖𝑗</m:t>
                                    </m:r>
                                  </m:sub>
                                </m:sSub>
                                <m:r>
                                  <a:rPr lang="en-US" sz="2200" i="0">
                                    <a:latin typeface="Cambria Math" panose="02040503050406030204" pitchFamily="18" charset="0"/>
                                  </a:rPr>
                                  <m:t>=</m:t>
                                </m:r>
                                <m:r>
                                  <a:rPr lang="en-US" sz="2200" b="0" i="1" smtClean="0">
                                    <a:latin typeface="Cambria Math" panose="02040503050406030204" pitchFamily="18" charset="0"/>
                                  </a:rPr>
                                  <m:t>0</m:t>
                                </m:r>
                                <m:r>
                                  <m:rPr>
                                    <m:nor/>
                                  </m:rPr>
                                  <a:rPr lang="en-US" sz="2200" b="0" i="1" smtClean="0">
                                    <a:latin typeface="Cambria Math" panose="02040503050406030204" pitchFamily="18" charset="0"/>
                                  </a:rPr>
                                  <m:t> </m:t>
                                </m:r>
                                <m:r>
                                  <m:rPr>
                                    <m:nor/>
                                  </m:rPr>
                                  <a:rPr lang="en-US" sz="2200" b="0" i="1" dirty="0" smtClean="0"/>
                                  <m:t>                         </m:t>
                                </m:r>
                                <m:r>
                                  <m:rPr>
                                    <m:nor/>
                                  </m:rPr>
                                  <a:rPr lang="en-US" sz="2200" b="0" i="1" dirty="0" smtClean="0"/>
                                  <m:t>if</m:t>
                                </m:r>
                                <m:r>
                                  <m:rPr>
                                    <m:nor/>
                                  </m:rPr>
                                  <a:rPr lang="en-US" sz="2200" b="0" i="1" dirty="0" smtClean="0"/>
                                  <m:t> </m:t>
                                </m:r>
                                <m:r>
                                  <m:rPr>
                                    <m:nor/>
                                  </m:rPr>
                                  <a:rPr lang="en-US" sz="2200" b="0" i="1" dirty="0" smtClean="0"/>
                                  <m:t>cor</m:t>
                                </m:r>
                                <m:r>
                                  <m:rPr>
                                    <m:nor/>
                                  </m:rPr>
                                  <a:rPr lang="en-US" sz="2200" b="0" i="1" dirty="0" smtClean="0"/>
                                  <m:t> </m:t>
                                </m:r>
                                <m:r>
                                  <a:rPr lang="en-US" sz="2200" b="0" i="1" dirty="0" smtClean="0">
                                    <a:latin typeface="Cambria Math" panose="02040503050406030204" pitchFamily="18" charset="0"/>
                                    <a:ea typeface="Cambria Math" panose="02040503050406030204" pitchFamily="18" charset="0"/>
                                  </a:rPr>
                                  <m:t>≤0</m:t>
                                </m:r>
                              </m:e>
                            </m:eqArr>
                          </m:e>
                        </m:d>
                      </m:oMath>
                    </m:oMathPara>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7588138" y="4254092"/>
                  <a:ext cx="4137736" cy="971676"/>
                </a:xfrm>
                <a:prstGeom prst="rect">
                  <a:avLst/>
                </a:prstGeom>
                <a:blipFill rotWithShape="0">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96201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7483</TotalTime>
  <Words>2464</Words>
  <Application>Microsoft Office PowerPoint</Application>
  <PresentationFormat>Widescreen</PresentationFormat>
  <Paragraphs>523</Paragraphs>
  <Slides>44</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Gulim</vt:lpstr>
      <vt:lpstr>Arial</vt:lpstr>
      <vt:lpstr>Calibri</vt:lpstr>
      <vt:lpstr>Calibri Light</vt:lpstr>
      <vt:lpstr>Cambria Math</vt:lpstr>
      <vt:lpstr>Courier New</vt:lpstr>
      <vt:lpstr>Office Theme</vt:lpstr>
      <vt:lpstr>Bitmap Image</vt:lpstr>
      <vt:lpstr>WGCNA a Network Application:  Whole Brain &amp; Brain Regional  Co-expression Network Interactions</vt:lpstr>
      <vt:lpstr>Biological Question &amp; Data</vt:lpstr>
      <vt:lpstr>Weighted Gene Co-expression Network Analysis</vt:lpstr>
      <vt:lpstr>WGCNA: More than Correlation</vt:lpstr>
      <vt:lpstr>Scale-Free Networks</vt:lpstr>
      <vt:lpstr>PowerPoint Presentation</vt:lpstr>
      <vt:lpstr>Analysis Flow Chart</vt:lpstr>
      <vt:lpstr>Analysis Flow Chart</vt:lpstr>
      <vt:lpstr>Constructing an Adjacency Matrix</vt:lpstr>
      <vt:lpstr>Correlations &amp; Network Type</vt:lpstr>
      <vt:lpstr>Choosing a β Parameter</vt:lpstr>
      <vt:lpstr>Power Adjacency vs Step Function</vt:lpstr>
      <vt:lpstr>Analysis Flow Chart</vt:lpstr>
      <vt:lpstr>Topological Overlap Matrix (TOM)</vt:lpstr>
      <vt:lpstr>Analysis Flow Chart</vt:lpstr>
      <vt:lpstr>Defining Modules</vt:lpstr>
      <vt:lpstr>Tree Cutting Example</vt:lpstr>
      <vt:lpstr>Tree Cutting Example</vt:lpstr>
      <vt:lpstr>Tree Cutting Example</vt:lpstr>
      <vt:lpstr>Tree Cutting Example</vt:lpstr>
      <vt:lpstr>Tree Cutting Example</vt:lpstr>
      <vt:lpstr>Settings for Defining Modules blockwiseModules() </vt:lpstr>
      <vt:lpstr>General Results for Whole Brain Network </vt:lpstr>
      <vt:lpstr>Analysis Flow Chart</vt:lpstr>
      <vt:lpstr>Summarizing Modules</vt:lpstr>
      <vt:lpstr>Characterization of Modules</vt:lpstr>
      <vt:lpstr>Other Useful WGCNA functions</vt:lpstr>
      <vt:lpstr>Comparing Across Brain Areas</vt:lpstr>
      <vt:lpstr>Summary of the 7 Networks </vt:lpstr>
      <vt:lpstr>Z summary statistics </vt:lpstr>
      <vt:lpstr>Methods to Generate Z summary Scores</vt:lpstr>
      <vt:lpstr>Hotpink3 from Whole Brain</vt:lpstr>
      <vt:lpstr>Eigengene  Network</vt:lpstr>
      <vt:lpstr>Modules Can Be Useful To…</vt:lpstr>
      <vt:lpstr>Biological Conclusions…</vt:lpstr>
      <vt:lpstr>Pro and Con list for WGCNA</vt:lpstr>
      <vt:lpstr>Something to Consider: Colocalization or Functional Results</vt:lpstr>
      <vt:lpstr>Thanks!</vt:lpstr>
      <vt:lpstr>Extra Slides</vt:lpstr>
      <vt:lpstr>Gene-Centric vs Network Analyses</vt:lpstr>
      <vt:lpstr>Meta Module Summary</vt:lpstr>
      <vt:lpstr>PowerPoint Presentation</vt:lpstr>
      <vt:lpstr>Biological Context from Pathway</vt:lpstr>
      <vt:lpstr>Testing the Hypothesis Non-Coding Follow-up</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WGCNA a Network Application: \Whole Brain &amp; Brain Regional Coexpression Network Interactions</dc:title>
  <dc:creator>Vanderlinden, Lauren</dc:creator>
  <cp:lastModifiedBy>Vanderlinden, Lauren</cp:lastModifiedBy>
  <cp:revision>115</cp:revision>
  <dcterms:created xsi:type="dcterms:W3CDTF">2016-02-05T17:07:38Z</dcterms:created>
  <dcterms:modified xsi:type="dcterms:W3CDTF">2016-02-12T17:42:55Z</dcterms:modified>
</cp:coreProperties>
</file>